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6"/>
  </p:handoutMasterIdLst>
  <p:sldIdLst>
    <p:sldId id="256" r:id="rId2"/>
    <p:sldId id="309" r:id="rId3"/>
    <p:sldId id="29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6" r:id="rId39"/>
    <p:sldId id="291" r:id="rId40"/>
    <p:sldId id="292" r:id="rId41"/>
    <p:sldId id="293" r:id="rId42"/>
    <p:sldId id="294" r:id="rId43"/>
    <p:sldId id="298" r:id="rId44"/>
    <p:sldId id="295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B19C8B-37C9-4099-A0A1-CDB33C487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2BDC54-6E70-42AF-8DF5-558157001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C732C-AFA6-4F90-A0E9-B142D0AE8612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8B8393-AB45-4FBC-BE02-1E415E0C9D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76DABE-AA81-490D-BED5-111BD8ECD8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F52C-A6A9-42F9-BDCD-530CFA39A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7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AD879568-518D-4EC1-87E0-27DB27D03722}"/>
              </a:ext>
            </a:extLst>
          </p:cNvPr>
          <p:cNvSpPr/>
          <p:nvPr userDrawn="1"/>
        </p:nvSpPr>
        <p:spPr>
          <a:xfrm>
            <a:off x="3" y="6477000"/>
            <a:ext cx="12191997" cy="190499"/>
          </a:xfrm>
          <a:custGeom>
            <a:avLst/>
            <a:gdLst/>
            <a:ahLst/>
            <a:cxnLst/>
            <a:rect l="l" t="t" r="r" b="b"/>
            <a:pathLst>
              <a:path w="4816592" h="543967">
                <a:moveTo>
                  <a:pt x="0" y="0"/>
                </a:moveTo>
                <a:lnTo>
                  <a:pt x="4816592" y="0"/>
                </a:lnTo>
                <a:lnTo>
                  <a:pt x="4816592" y="543967"/>
                </a:lnTo>
                <a:lnTo>
                  <a:pt x="0" y="543967"/>
                </a:lnTo>
                <a:close/>
              </a:path>
            </a:pathLst>
          </a:custGeom>
          <a:gradFill rotWithShape="1">
            <a:gsLst>
              <a:gs pos="0">
                <a:srgbClr val="B81B22">
                  <a:alpha val="100000"/>
                </a:srgbClr>
              </a:gs>
              <a:gs pos="25000">
                <a:srgbClr val="B81B22">
                  <a:alpha val="99500"/>
                </a:srgbClr>
              </a:gs>
              <a:gs pos="50000">
                <a:srgbClr val="E82A34">
                  <a:alpha val="100000"/>
                </a:srgbClr>
              </a:gs>
              <a:gs pos="75000">
                <a:srgbClr val="F89DA1">
                  <a:alpha val="100000"/>
                </a:srgbClr>
              </a:gs>
              <a:gs pos="100000">
                <a:srgbClr val="C00000"/>
              </a:gs>
            </a:gsLst>
            <a:lin ang="0"/>
          </a:gra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CB20688-EC16-4E7D-A453-5ABC801C1D2F}"/>
              </a:ext>
            </a:extLst>
          </p:cNvPr>
          <p:cNvGrpSpPr/>
          <p:nvPr userDrawn="1"/>
        </p:nvGrpSpPr>
        <p:grpSpPr>
          <a:xfrm>
            <a:off x="0" y="190501"/>
            <a:ext cx="12192000" cy="190499"/>
            <a:chOff x="0" y="0"/>
            <a:chExt cx="4816593" cy="543967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1740F81-2949-4DF5-B15E-79ABF450EC6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C8B0022-59E1-4C12-B59F-D11D529B0B4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FDB6B37D-982A-41F7-B473-B9D803515CCA}"/>
              </a:ext>
            </a:extLst>
          </p:cNvPr>
          <p:cNvSpPr/>
          <p:nvPr userDrawn="1"/>
        </p:nvSpPr>
        <p:spPr>
          <a:xfrm flipV="1">
            <a:off x="-76200" y="-1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710A213-6593-4476-BA63-EAD05EE2CEC1}"/>
              </a:ext>
            </a:extLst>
          </p:cNvPr>
          <p:cNvSpPr txBox="1"/>
          <p:nvPr userDrawn="1"/>
        </p:nvSpPr>
        <p:spPr>
          <a:xfrm>
            <a:off x="3103229" y="1772912"/>
            <a:ext cx="5448300" cy="260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1F96E77-5C4A-44C5-BF09-C30BB7B98546}"/>
              </a:ext>
            </a:extLst>
          </p:cNvPr>
          <p:cNvSpPr/>
          <p:nvPr userDrawn="1"/>
        </p:nvSpPr>
        <p:spPr>
          <a:xfrm rot="10800000" flipV="1">
            <a:off x="9467850" y="2581924"/>
            <a:ext cx="2743200" cy="4285601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9E5A321-5A8B-45BD-8428-6F7B1491C59A}"/>
              </a:ext>
            </a:extLst>
          </p:cNvPr>
          <p:cNvSpPr txBox="1"/>
          <p:nvPr userDrawn="1"/>
        </p:nvSpPr>
        <p:spPr>
          <a:xfrm>
            <a:off x="4953425" y="4506083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TW" sz="24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CSS</a:t>
            </a:r>
            <a:endParaRPr lang="en-US" sz="24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673DBFE5-1790-4C60-A481-25F83AE8A3FD}"/>
              </a:ext>
            </a:extLst>
          </p:cNvPr>
          <p:cNvSpPr txBox="1"/>
          <p:nvPr userDrawn="1"/>
        </p:nvSpPr>
        <p:spPr>
          <a:xfrm>
            <a:off x="4948703" y="5122209"/>
            <a:ext cx="2076748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sz="2400" kern="1200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rPr>
              <a:t>陳世曄</a:t>
            </a:r>
            <a:endParaRPr lang="en-US" sz="2400" kern="1200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/>
              <a:sym typeface="Times New Roman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DBE9787-E20E-4BF0-A642-DF9192472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6669248" y="5163297"/>
            <a:ext cx="2887910" cy="142204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1D7FE4E-A2F3-47A3-B7B4-58436738D5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13277" y="4936042"/>
            <a:ext cx="1671678" cy="15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BB9E7B6-BB50-4899-90BA-C66564A9E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2822"/>
          <a:stretch/>
        </p:blipFill>
        <p:spPr bwMode="auto">
          <a:xfrm>
            <a:off x="2012358" y="5957246"/>
            <a:ext cx="386893" cy="4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A605423-4786-4302-8C3C-1AF0D60B3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8632145" y="363329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69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1EFD8E65-E030-439A-9F19-D1C761A1D0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973384"/>
            <a:ext cx="12115800" cy="503872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"/>
              <a:defRPr sz="1800"/>
            </a:lvl1pPr>
            <a:lvl2pPr marL="800100" indent="-342900">
              <a:buFont typeface="Wingdings" panose="05000000000000000000" pitchFamily="2" charset="2"/>
              <a:buChar char=""/>
              <a:defRPr sz="1800"/>
            </a:lvl2pPr>
            <a:lvl3pPr marL="1143000" indent="-228600">
              <a:buFont typeface="Wingdings" panose="05000000000000000000" pitchFamily="2" charset="2"/>
              <a:buChar char=""/>
              <a:defRPr sz="1800"/>
            </a:lvl3pPr>
            <a:lvl4pPr marL="1600200" indent="-228600">
              <a:buFont typeface="Wingdings" panose="05000000000000000000" pitchFamily="2" charset="2"/>
              <a:buChar char=""/>
              <a:defRPr sz="1800"/>
            </a:lvl4pPr>
            <a:lvl5pPr marL="2057400" indent="-228600">
              <a:buFont typeface="Wingdings" panose="05000000000000000000" pitchFamily="2" charset="2"/>
              <a:buChar char=""/>
              <a:defRPr sz="1800"/>
            </a:lvl5pPr>
          </a:lstStyle>
          <a:p>
            <a:pPr lvl="0"/>
            <a:r>
              <a:rPr lang="zh-TW" altLang="en-US" dirty="0"/>
              <a:t> 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 第四層</a:t>
            </a:r>
          </a:p>
          <a:p>
            <a:pPr lvl="4"/>
            <a:r>
              <a:rPr lang="zh-TW" altLang="en-US" dirty="0"/>
              <a:t> 第五層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1"/>
            <a:ext cx="12192000" cy="947571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" y="-57148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TW" dirty="0"/>
              <a:t>15161651616516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99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2B8A9-85C4-408C-9D3E-4FBEB4F9B12C}"/>
              </a:ext>
            </a:extLst>
          </p:cNvPr>
          <p:cNvGrpSpPr/>
          <p:nvPr userDrawn="1"/>
        </p:nvGrpSpPr>
        <p:grpSpPr>
          <a:xfrm>
            <a:off x="0" y="0"/>
            <a:ext cx="12192000" cy="1325563"/>
            <a:chOff x="0" y="0"/>
            <a:chExt cx="4816593" cy="5439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26E404-E74B-4E59-A947-4E7CC12F1798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CE1032-41F2-4481-86A1-BD5E5A3A59F4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aseline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962170-DC7A-4E53-A2CC-42CA5BAB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94"/>
            <a:ext cx="10515600" cy="10047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6FA5D4A-A1C7-4BFA-A64F-85303B540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01172" y="6353175"/>
            <a:ext cx="2790825" cy="3238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A9E2A-5608-49EA-BEF1-4C76C4673AAA}"/>
              </a:ext>
            </a:extLst>
          </p:cNvPr>
          <p:cNvSpPr/>
          <p:nvPr userDrawn="1"/>
        </p:nvSpPr>
        <p:spPr>
          <a:xfrm rot="10800000" flipV="1">
            <a:off x="3643687" y="3800361"/>
            <a:ext cx="1130461" cy="636106"/>
          </a:xfrm>
          <a:prstGeom prst="rect">
            <a:avLst/>
          </a:prstGeom>
          <a:solidFill>
            <a:srgbClr val="FFD58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6DE857-C2BF-4773-A63A-2954EF749E27}"/>
              </a:ext>
            </a:extLst>
          </p:cNvPr>
          <p:cNvSpPr/>
          <p:nvPr userDrawn="1"/>
        </p:nvSpPr>
        <p:spPr>
          <a:xfrm rot="10800000" flipV="1">
            <a:off x="2453693" y="5290433"/>
            <a:ext cx="1130461" cy="636106"/>
          </a:xfrm>
          <a:prstGeom prst="rect">
            <a:avLst/>
          </a:prstGeom>
          <a:solidFill>
            <a:srgbClr val="9FDAF5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DCC0A2-C788-47C3-A6C7-EF237803236F}"/>
              </a:ext>
            </a:extLst>
          </p:cNvPr>
          <p:cNvSpPr/>
          <p:nvPr userDrawn="1"/>
        </p:nvSpPr>
        <p:spPr>
          <a:xfrm rot="10800000" flipV="1">
            <a:off x="1219200" y="3840108"/>
            <a:ext cx="1130461" cy="636106"/>
          </a:xfrm>
          <a:prstGeom prst="rect">
            <a:avLst/>
          </a:prstGeom>
          <a:solidFill>
            <a:srgbClr val="FCDFC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912CE-2405-40FB-91F5-0C16CE0DB10E}"/>
              </a:ext>
            </a:extLst>
          </p:cNvPr>
          <p:cNvSpPr/>
          <p:nvPr userDrawn="1"/>
        </p:nvSpPr>
        <p:spPr>
          <a:xfrm rot="10800000" flipV="1">
            <a:off x="1219199" y="5322691"/>
            <a:ext cx="1130461" cy="636106"/>
          </a:xfrm>
          <a:prstGeom prst="rect">
            <a:avLst/>
          </a:prstGeom>
          <a:solidFill>
            <a:srgbClr val="B1D5F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302B3-16D0-4AEA-B4AD-E1077BCF2D4B}"/>
              </a:ext>
            </a:extLst>
          </p:cNvPr>
          <p:cNvSpPr/>
          <p:nvPr userDrawn="1"/>
        </p:nvSpPr>
        <p:spPr>
          <a:xfrm rot="10800000" flipV="1">
            <a:off x="3688186" y="5268410"/>
            <a:ext cx="1130461" cy="636106"/>
          </a:xfrm>
          <a:prstGeom prst="rect">
            <a:avLst/>
          </a:prstGeom>
          <a:solidFill>
            <a:srgbClr val="64A9F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A0C59-692D-4F64-A1A3-2B5277F0B312}"/>
              </a:ext>
            </a:extLst>
          </p:cNvPr>
          <p:cNvSpPr/>
          <p:nvPr userDrawn="1"/>
        </p:nvSpPr>
        <p:spPr>
          <a:xfrm rot="10800000" flipV="1">
            <a:off x="1219199" y="3034856"/>
            <a:ext cx="1130461" cy="636106"/>
          </a:xfrm>
          <a:prstGeom prst="rect">
            <a:avLst/>
          </a:prstGeom>
          <a:solidFill>
            <a:srgbClr val="FCEAD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C1A964-ABBF-41AA-B4EA-EF7EF4226074}"/>
              </a:ext>
            </a:extLst>
          </p:cNvPr>
          <p:cNvSpPr/>
          <p:nvPr userDrawn="1"/>
        </p:nvSpPr>
        <p:spPr>
          <a:xfrm rot="10800000" flipV="1">
            <a:off x="1219199" y="4565991"/>
            <a:ext cx="1130461" cy="636106"/>
          </a:xfrm>
          <a:prstGeom prst="rect">
            <a:avLst/>
          </a:prstGeom>
          <a:solidFill>
            <a:srgbClr val="E2F0D7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766BC-5425-4C61-8A96-BA5EF8473C39}"/>
              </a:ext>
            </a:extLst>
          </p:cNvPr>
          <p:cNvSpPr/>
          <p:nvPr userDrawn="1"/>
        </p:nvSpPr>
        <p:spPr>
          <a:xfrm rot="10800000" flipV="1">
            <a:off x="3643687" y="4565991"/>
            <a:ext cx="1130461" cy="636106"/>
          </a:xfrm>
          <a:prstGeom prst="rect">
            <a:avLst/>
          </a:prstGeom>
          <a:solidFill>
            <a:srgbClr val="D0F4DE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23C10-EC86-498D-84F8-73EB84A1E4F2}"/>
              </a:ext>
            </a:extLst>
          </p:cNvPr>
          <p:cNvSpPr/>
          <p:nvPr userDrawn="1"/>
        </p:nvSpPr>
        <p:spPr>
          <a:xfrm rot="10800000" flipV="1">
            <a:off x="2431444" y="4523305"/>
            <a:ext cx="1130461" cy="636106"/>
          </a:xfrm>
          <a:prstGeom prst="rect">
            <a:avLst/>
          </a:prstGeom>
          <a:solidFill>
            <a:srgbClr val="94D2BD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FD1470-C100-40F3-9EB9-7266B9AC0FCD}"/>
              </a:ext>
            </a:extLst>
          </p:cNvPr>
          <p:cNvSpPr/>
          <p:nvPr userDrawn="1"/>
        </p:nvSpPr>
        <p:spPr>
          <a:xfrm rot="10800000" flipV="1">
            <a:off x="4855929" y="3796097"/>
            <a:ext cx="1130461" cy="636106"/>
          </a:xfrm>
          <a:prstGeom prst="rect">
            <a:avLst/>
          </a:prstGeom>
          <a:solidFill>
            <a:srgbClr val="FCC4FB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0F641-2D2C-416F-905D-00BA4A643229}"/>
              </a:ext>
            </a:extLst>
          </p:cNvPr>
          <p:cNvSpPr/>
          <p:nvPr userDrawn="1"/>
        </p:nvSpPr>
        <p:spPr>
          <a:xfrm rot="10800000" flipV="1">
            <a:off x="4855929" y="4523306"/>
            <a:ext cx="1130461" cy="636106"/>
          </a:xfrm>
          <a:prstGeom prst="rect">
            <a:avLst/>
          </a:prstGeom>
          <a:solidFill>
            <a:srgbClr val="E7C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9305AE-786A-46C3-B739-4DE8E498C25B}"/>
              </a:ext>
            </a:extLst>
          </p:cNvPr>
          <p:cNvSpPr/>
          <p:nvPr userDrawn="1"/>
        </p:nvSpPr>
        <p:spPr>
          <a:xfrm rot="10800000" flipV="1">
            <a:off x="4855929" y="5250515"/>
            <a:ext cx="1130461" cy="636106"/>
          </a:xfrm>
          <a:prstGeom prst="rect">
            <a:avLst/>
          </a:prstGeom>
          <a:solidFill>
            <a:srgbClr val="C8B6FF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D1B8E1-732C-4A15-80AD-78E43948F5D4}"/>
              </a:ext>
            </a:extLst>
          </p:cNvPr>
          <p:cNvSpPr/>
          <p:nvPr userDrawn="1"/>
        </p:nvSpPr>
        <p:spPr>
          <a:xfrm rot="10800000" flipV="1">
            <a:off x="2420669" y="3009787"/>
            <a:ext cx="1130461" cy="636106"/>
          </a:xfrm>
          <a:prstGeom prst="rect">
            <a:avLst/>
          </a:prstGeom>
          <a:solidFill>
            <a:srgbClr val="FFD5C4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2CDB29-7300-40CD-8EE6-66F452A83A07}"/>
              </a:ext>
            </a:extLst>
          </p:cNvPr>
          <p:cNvSpPr/>
          <p:nvPr userDrawn="1"/>
        </p:nvSpPr>
        <p:spPr>
          <a:xfrm rot="10800000" flipV="1">
            <a:off x="2431444" y="3824919"/>
            <a:ext cx="1130461" cy="636106"/>
          </a:xfrm>
          <a:prstGeom prst="rect">
            <a:avLst/>
          </a:prstGeom>
          <a:solidFill>
            <a:srgbClr val="FBECA2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8C6357-1BB6-48DE-B63E-AFF0CA51D47F}"/>
              </a:ext>
            </a:extLst>
          </p:cNvPr>
          <p:cNvSpPr/>
          <p:nvPr userDrawn="1"/>
        </p:nvSpPr>
        <p:spPr>
          <a:xfrm rot="10800000" flipV="1">
            <a:off x="3551130" y="3030185"/>
            <a:ext cx="1130461" cy="636106"/>
          </a:xfrm>
          <a:prstGeom prst="rect">
            <a:avLst/>
          </a:prstGeom>
          <a:solidFill>
            <a:srgbClr val="FFE5EC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1ECCE2-1C9E-4068-B4EA-D4399566332B}"/>
              </a:ext>
            </a:extLst>
          </p:cNvPr>
          <p:cNvSpPr/>
          <p:nvPr userDrawn="1"/>
        </p:nvSpPr>
        <p:spPr>
          <a:xfrm rot="10800000" flipV="1">
            <a:off x="5894039" y="3043326"/>
            <a:ext cx="1130461" cy="636106"/>
          </a:xfrm>
          <a:prstGeom prst="rect">
            <a:avLst/>
          </a:prstGeom>
          <a:solidFill>
            <a:srgbClr val="FFC2D1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74A308-8517-403C-8B6C-7C89648FA378}"/>
              </a:ext>
            </a:extLst>
          </p:cNvPr>
          <p:cNvSpPr/>
          <p:nvPr userDrawn="1"/>
        </p:nvSpPr>
        <p:spPr>
          <a:xfrm rot="10800000" flipV="1">
            <a:off x="4692569" y="3055213"/>
            <a:ext cx="1130461" cy="636106"/>
          </a:xfrm>
          <a:prstGeom prst="rect">
            <a:avLst/>
          </a:prstGeom>
          <a:solidFill>
            <a:srgbClr val="FFB3C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68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6">
            <a:extLst>
              <a:ext uri="{FF2B5EF4-FFF2-40B4-BE49-F238E27FC236}">
                <a16:creationId xmlns:a16="http://schemas.microsoft.com/office/drawing/2014/main" id="{2FEFF4FC-CDC4-4FC6-820D-38CBA8E9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22E0FF-347F-4B97-9C59-D767016D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en-US" altLang="zh-TW" dirty="0"/>
              <a:t>4848648</a:t>
            </a:r>
          </a:p>
          <a:p>
            <a:pPr lvl="2"/>
            <a:r>
              <a:rPr lang="en-US" altLang="zh-TW" dirty="0"/>
              <a:t> 4846468</a:t>
            </a:r>
          </a:p>
        </p:txBody>
      </p:sp>
    </p:spTree>
    <p:extLst>
      <p:ext uri="{BB962C8B-B14F-4D97-AF65-F5344CB8AC3E}">
        <p14:creationId xmlns:p14="http://schemas.microsoft.com/office/powerpoint/2010/main" val="20904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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v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xxostudio.tw/index.html?tag-cs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7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虛擬類別是 </a:t>
            </a:r>
            <a:r>
              <a:rPr lang="en-US" altLang="zh-TW" dirty="0"/>
              <a:t>CSS </a:t>
            </a:r>
            <a:r>
              <a:rPr lang="zh-TW" altLang="en-US" dirty="0"/>
              <a:t>中用來選擇符合特定條件的元素的一種方式。</a:t>
            </a:r>
            <a:endParaRPr lang="en-US" altLang="zh-TW" dirty="0"/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它們不是實際的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元素，而是基於元素的狀態或位置來應用樣式。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3687CB-D8D3-4C0D-9B5B-FBB75B6AC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800224"/>
            <a:ext cx="3295650" cy="2181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A7B310-1728-4FDF-8047-BEEE764F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1800224"/>
            <a:ext cx="5252019" cy="49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pseudo-class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Pseudo_Class.html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虛擬類別 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(Pseudo-class)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DE9E7-D5CC-44C1-B075-EB8F6453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1563201"/>
            <a:ext cx="5419725" cy="31707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4C9817-CB73-4E7E-9B7D-3CB13481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61" y="973385"/>
            <a:ext cx="3731559" cy="57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5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中用來強制提高樣式優先級的一種方式。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當某個樣式屬性加上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時，無論其他樣式的優先級如何，該屬性都會被強制應用。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屬性值後面加上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!important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。例如：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color: red !important;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!important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B05361-246B-44FE-88F0-8DA34BFD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43" y="3240815"/>
            <a:ext cx="2935281" cy="1169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BDE969-7B84-4C01-91C6-B633247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17" y="2226342"/>
            <a:ext cx="7220958" cy="895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4BB50B-F9E0-4326-8C2D-5DE673DF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7" y="3217080"/>
            <a:ext cx="3115110" cy="3534268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CF86B351-0484-4D03-9646-C3C1D1644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6943" y="449377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紅色優先權最高</a:t>
            </a:r>
          </a:p>
        </p:txBody>
      </p:sp>
    </p:spTree>
    <p:extLst>
      <p:ext uri="{BB962C8B-B14F-4D97-AF65-F5344CB8AC3E}">
        <p14:creationId xmlns:p14="http://schemas.microsoft.com/office/powerpoint/2010/main" val="297122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color</a:t>
            </a:r>
            <a:r>
              <a:rPr lang="zh-TW" altLang="en-US" dirty="0"/>
              <a:t>：前景色彩</a:t>
            </a:r>
            <a:r>
              <a:rPr lang="en-US" altLang="zh-TW" dirty="0"/>
              <a:t>(</a:t>
            </a:r>
            <a:r>
              <a:rPr lang="zh-TW" altLang="en-US" dirty="0"/>
              <a:t>可以視為字型顏色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background-color</a:t>
            </a:r>
            <a:r>
              <a:rPr lang="zh-TW" altLang="en-US" dirty="0"/>
              <a:t>：背景色彩</a:t>
            </a:r>
          </a:p>
          <a:p>
            <a:r>
              <a:rPr lang="en-US" altLang="zh-TW" dirty="0"/>
              <a:t>opacity: 0.5</a:t>
            </a:r>
            <a:r>
              <a:rPr lang="zh-TW" altLang="en-US" dirty="0"/>
              <a:t>：設定透明度。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BF2FB78-6441-401F-BD0D-6ABA7315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色彩屬性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73CB5D-CFD8-428F-AF63-B315AA6F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45234"/>
            <a:ext cx="9029700" cy="22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41F4C27-3107-4CC5-BCE9-9EFD76B7D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45324"/>
            <a:ext cx="3591097" cy="21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139953" cy="50387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絕對單位</a:t>
            </a:r>
            <a:r>
              <a:rPr lang="en-US" altLang="zh-TW" dirty="0"/>
              <a:t>】</a:t>
            </a:r>
          </a:p>
          <a:p>
            <a:r>
              <a:rPr lang="en-US" altLang="zh-TW" dirty="0"/>
              <a:t>px</a:t>
            </a:r>
            <a:r>
              <a:rPr lang="zh-TW" altLang="en-US" dirty="0"/>
              <a:t>：用來定義元素的尺寸（如字體、邊距、間距等），確保精確的尺寸控制。</a:t>
            </a:r>
          </a:p>
          <a:p>
            <a:r>
              <a:rPr lang="en-US" altLang="zh-TW" dirty="0" err="1"/>
              <a:t>em</a:t>
            </a:r>
            <a:r>
              <a:rPr lang="zh-TW" altLang="en-US" dirty="0"/>
              <a:t>：常用於字體大小和間距的相對設定。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是相對於父元素字體大小的倍數。用這個單位可以讓頁面更具彈性，適應不同的屏幕大小。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相對單位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en-US" altLang="zh-TW" dirty="0"/>
              <a:t>rem</a:t>
            </a:r>
            <a:r>
              <a:rPr lang="zh-TW" altLang="en-US" dirty="0"/>
              <a:t>：與 </a:t>
            </a:r>
            <a:r>
              <a:rPr lang="en-US" altLang="zh-TW" dirty="0"/>
              <a:t>`</a:t>
            </a:r>
            <a:r>
              <a:rPr lang="en-US" altLang="zh-TW" dirty="0" err="1"/>
              <a:t>em</a:t>
            </a:r>
            <a:r>
              <a:rPr lang="en-US" altLang="zh-TW" dirty="0"/>
              <a:t>` </a:t>
            </a:r>
            <a:r>
              <a:rPr lang="zh-TW" altLang="en-US" dirty="0"/>
              <a:t>類似，但 </a:t>
            </a:r>
            <a:r>
              <a:rPr lang="en-US" altLang="zh-TW" dirty="0"/>
              <a:t>`rem` </a:t>
            </a:r>
            <a:r>
              <a:rPr lang="zh-TW" altLang="en-US" dirty="0"/>
              <a:t>是相對於根元素（</a:t>
            </a:r>
            <a:r>
              <a:rPr lang="en-US" altLang="zh-TW" dirty="0"/>
              <a:t>`&lt;html&gt;` </a:t>
            </a:r>
            <a:r>
              <a:rPr lang="zh-TW" altLang="en-US" dirty="0"/>
              <a:t>標籤）的字體大小。這個單位越來越常用，因為它提供了更一致的設計控制。</a:t>
            </a:r>
          </a:p>
          <a:p>
            <a:r>
              <a:rPr lang="en-US" altLang="zh-TW" dirty="0" err="1"/>
              <a:t>vw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vh</a:t>
            </a:r>
            <a:r>
              <a:rPr lang="zh-TW" altLang="en-US" dirty="0"/>
              <a:t>：代表可視窗口寬</a:t>
            </a:r>
            <a:r>
              <a:rPr lang="en-US" altLang="zh-TW" dirty="0"/>
              <a:t>/</a:t>
            </a:r>
            <a:r>
              <a:rPr lang="zh-TW" altLang="en-US" dirty="0"/>
              <a:t>高度的百分比，特別適合於響應式設計，根據視口的尺寸調整元素大小。</a:t>
            </a:r>
          </a:p>
          <a:p>
            <a:r>
              <a:rPr lang="en-US" altLang="zh-TW" dirty="0"/>
              <a:t>%(</a:t>
            </a:r>
            <a:r>
              <a:rPr lang="zh-TW" altLang="en-US" dirty="0"/>
              <a:t>百分比</a:t>
            </a:r>
            <a:r>
              <a:rPr lang="en-US" altLang="zh-TW" dirty="0"/>
              <a:t>)</a:t>
            </a:r>
            <a:r>
              <a:rPr lang="zh-TW" altLang="en-US" dirty="0"/>
              <a:t>：適合用來設定寬度（</a:t>
            </a:r>
            <a:r>
              <a:rPr lang="en-US" altLang="zh-TW" dirty="0"/>
              <a:t>`width`</a:t>
            </a:r>
            <a:r>
              <a:rPr lang="zh-TW" altLang="en-US" dirty="0"/>
              <a:t>）、高度（</a:t>
            </a:r>
            <a:r>
              <a:rPr lang="en-US" altLang="zh-TW" dirty="0"/>
              <a:t>`height`</a:t>
            </a:r>
            <a:r>
              <a:rPr lang="zh-TW" altLang="en-US" dirty="0"/>
              <a:t>）等，以便隨著父元素或視窗的大小自動調整。它的靈活性高，但有時候可能會導致元素尺寸不夠精確。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尺寸單位</a:t>
            </a:r>
          </a:p>
        </p:txBody>
      </p:sp>
      <p:pic>
        <p:nvPicPr>
          <p:cNvPr id="2050" name="Picture 2" descr="20張超好笑【对比】梗圖！快來看看網友們的搞笑創作！">
            <a:extLst>
              <a:ext uri="{FF2B5EF4-FFF2-40B4-BE49-F238E27FC236}">
                <a16:creationId xmlns:a16="http://schemas.microsoft.com/office/drawing/2014/main" id="{AB7E58A9-E7BE-4892-8D78-59683D611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"/>
          <a:stretch/>
        </p:blipFill>
        <p:spPr bwMode="auto">
          <a:xfrm>
            <a:off x="8275451" y="1067749"/>
            <a:ext cx="3710361" cy="51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0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6804212" cy="3311745"/>
          </a:xfrm>
        </p:spPr>
        <p:txBody>
          <a:bodyPr/>
          <a:lstStyle/>
          <a:p>
            <a:r>
              <a:rPr lang="zh-TW" altLang="en-US" dirty="0"/>
              <a:t>用於控制文字的外觀，包括字型、大小、樣式、粗細和行高等。</a:t>
            </a:r>
            <a:endParaRPr lang="en-US" altLang="zh-TW" dirty="0"/>
          </a:p>
          <a:p>
            <a:r>
              <a:rPr lang="en-US" altLang="zh-TW" dirty="0"/>
              <a:t>font-family</a:t>
            </a:r>
            <a:r>
              <a:rPr lang="zh-TW" altLang="en-US" dirty="0"/>
              <a:t>：設定字型。</a:t>
            </a:r>
          </a:p>
          <a:p>
            <a:pPr lvl="1"/>
            <a:r>
              <a:rPr lang="en-US" altLang="zh-TW" dirty="0"/>
              <a:t>sans-serif</a:t>
            </a:r>
            <a:r>
              <a:rPr lang="zh-TW" altLang="en-US" dirty="0"/>
              <a:t>：無襯線字型（例如 </a:t>
            </a:r>
            <a:r>
              <a:rPr lang="en-US" altLang="zh-TW" dirty="0"/>
              <a:t>Arial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serif</a:t>
            </a:r>
            <a:r>
              <a:rPr lang="zh-TW" altLang="en-US" dirty="0"/>
              <a:t>：襯線字型（例如 </a:t>
            </a:r>
            <a:r>
              <a:rPr lang="en-US" altLang="zh-TW" dirty="0"/>
              <a:t>Times New Roman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monospace</a:t>
            </a:r>
            <a:r>
              <a:rPr lang="zh-TW" altLang="en-US" dirty="0"/>
              <a:t>：等寬字型（例如 </a:t>
            </a:r>
            <a:r>
              <a:rPr lang="en-US" altLang="zh-TW" dirty="0"/>
              <a:t>Courier New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cursive</a:t>
            </a:r>
            <a:r>
              <a:rPr lang="zh-TW" altLang="en-US" dirty="0"/>
              <a:t>：手寫字型（例如 </a:t>
            </a:r>
            <a:r>
              <a:rPr lang="en-US" altLang="zh-TW" dirty="0"/>
              <a:t>Comic Sans MS</a:t>
            </a:r>
            <a:r>
              <a:rPr lang="zh-TW" altLang="en-US" dirty="0"/>
              <a:t>）。</a:t>
            </a:r>
          </a:p>
          <a:p>
            <a:pPr lvl="1"/>
            <a:r>
              <a:rPr lang="en-US" altLang="zh-TW" dirty="0"/>
              <a:t>fantasy</a:t>
            </a:r>
            <a:r>
              <a:rPr lang="zh-TW" altLang="en-US" dirty="0"/>
              <a:t>：裝飾字型（例如 </a:t>
            </a:r>
            <a:r>
              <a:rPr lang="en-US" altLang="zh-TW" dirty="0"/>
              <a:t>Impact</a:t>
            </a:r>
            <a:r>
              <a:rPr lang="zh-TW" altLang="en-US" dirty="0"/>
              <a:t>）。</a:t>
            </a:r>
          </a:p>
          <a:p>
            <a:r>
              <a:rPr lang="en-US" altLang="zh-TW" dirty="0"/>
              <a:t>font-size</a:t>
            </a:r>
            <a:r>
              <a:rPr lang="zh-TW" altLang="en-US" dirty="0"/>
              <a:t>：設定文字大小</a:t>
            </a:r>
          </a:p>
          <a:p>
            <a:r>
              <a:rPr lang="en-US" altLang="zh-TW" dirty="0"/>
              <a:t>font-style</a:t>
            </a:r>
            <a:r>
              <a:rPr lang="zh-TW" altLang="en-US" dirty="0"/>
              <a:t>：文字樣式：</a:t>
            </a:r>
            <a:r>
              <a:rPr lang="en-US" altLang="zh-TW" dirty="0"/>
              <a:t>normal(</a:t>
            </a:r>
            <a:r>
              <a:rPr lang="zh-TW" altLang="en-US" dirty="0"/>
              <a:t>正常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italic(</a:t>
            </a:r>
            <a:r>
              <a:rPr lang="zh-TW" altLang="en-US" dirty="0"/>
              <a:t>斜體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oblique(</a:t>
            </a:r>
            <a:r>
              <a:rPr lang="zh-TW" altLang="en-US" dirty="0"/>
              <a:t>傾斜</a:t>
            </a:r>
            <a:r>
              <a:rPr lang="en-US" altLang="zh-TW" dirty="0"/>
              <a:t>)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字形屬性</a:t>
            </a:r>
            <a:r>
              <a:rPr lang="en-US" altLang="zh-TW" dirty="0"/>
              <a:t>(font)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A7798B-CADE-4CB5-96EB-0093BF12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1022247"/>
            <a:ext cx="4810377" cy="147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5604CA-5E15-41BC-ACD1-1BB652A8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5" y="4285129"/>
            <a:ext cx="8916698" cy="25101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2B7B3A-26E5-4C94-ACCF-DC6512C59FEA}"/>
              </a:ext>
            </a:extLst>
          </p:cNvPr>
          <p:cNvSpPr txBox="1"/>
          <p:nvPr/>
        </p:nvSpPr>
        <p:spPr>
          <a:xfrm>
            <a:off x="5782233" y="2568260"/>
            <a:ext cx="6042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font-weight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：文字粗細：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normal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lighter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bolder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line-height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：設定行高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28CDB76-ECB4-430E-B5F4-838C9E57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92" y="3214591"/>
            <a:ext cx="595863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7987552" cy="3311745"/>
          </a:xfrm>
        </p:spPr>
        <p:txBody>
          <a:bodyPr/>
          <a:lstStyle/>
          <a:p>
            <a:r>
              <a:rPr lang="en-US" altLang="zh-TW" dirty="0"/>
              <a:t>text-indent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。縮排。</a:t>
            </a:r>
          </a:p>
          <a:p>
            <a:r>
              <a:rPr lang="en-US" altLang="zh-TW" dirty="0"/>
              <a:t>text-align</a:t>
            </a:r>
            <a:r>
              <a:rPr lang="zh-TW" altLang="en-US" dirty="0"/>
              <a:t>：</a:t>
            </a:r>
            <a:r>
              <a:rPr lang="en-US" altLang="zh-TW" dirty="0"/>
              <a:t>{start, end, left, right, center, justify}</a:t>
            </a:r>
            <a:r>
              <a:rPr lang="zh-TW" altLang="en-US" dirty="0"/>
              <a:t>文字對齊方式。</a:t>
            </a:r>
          </a:p>
          <a:p>
            <a:r>
              <a:rPr lang="en-US" altLang="zh-TW" dirty="0"/>
              <a:t>letter-spacing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。字母間距。</a:t>
            </a:r>
          </a:p>
          <a:p>
            <a:r>
              <a:rPr lang="en-US" altLang="zh-TW" dirty="0"/>
              <a:t>word-spacing</a:t>
            </a:r>
            <a:r>
              <a:rPr lang="zh-TW" altLang="en-US" dirty="0"/>
              <a:t>：</a:t>
            </a:r>
            <a:r>
              <a:rPr lang="en-US" altLang="zh-TW" dirty="0"/>
              <a:t>{normal, </a:t>
            </a:r>
            <a:r>
              <a:rPr lang="zh-TW" altLang="en-US" dirty="0"/>
              <a:t>度量單位</a:t>
            </a:r>
            <a:r>
              <a:rPr lang="en-US" altLang="zh-TW" dirty="0"/>
              <a:t>}</a:t>
            </a:r>
            <a:r>
              <a:rPr lang="zh-TW" altLang="en-US" dirty="0"/>
              <a:t>。文字間距。</a:t>
            </a:r>
          </a:p>
          <a:p>
            <a:r>
              <a:rPr lang="en-US" altLang="zh-TW" dirty="0"/>
              <a:t>text-transform</a:t>
            </a:r>
            <a:r>
              <a:rPr lang="zh-TW" altLang="en-US" dirty="0"/>
              <a:t>：</a:t>
            </a:r>
            <a:r>
              <a:rPr lang="en-US" altLang="zh-TW" dirty="0"/>
              <a:t>{none, capitalize, uppercase, lowercase}</a:t>
            </a:r>
            <a:r>
              <a:rPr lang="zh-TW" altLang="en-US" dirty="0"/>
              <a:t>。大小寫轉換方式。</a:t>
            </a:r>
          </a:p>
          <a:p>
            <a:r>
              <a:rPr lang="en-US" altLang="zh-TW" dirty="0"/>
              <a:t>text-shadow</a:t>
            </a:r>
            <a:r>
              <a:rPr lang="zh-TW" altLang="en-US" dirty="0"/>
              <a:t>：文字陰影。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145637-BEAC-45FB-9420-5C01EC72F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/>
          <a:stretch/>
        </p:blipFill>
        <p:spPr bwMode="auto">
          <a:xfrm>
            <a:off x="104737" y="3342207"/>
            <a:ext cx="10515600" cy="274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4D3B07-104F-4F91-A530-21D6141E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28" y="1169095"/>
            <a:ext cx="5059844" cy="1443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2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5141B-393C-4B13-A037-6B932443D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" y="973384"/>
            <a:ext cx="5867399" cy="3311745"/>
          </a:xfrm>
        </p:spPr>
        <p:txBody>
          <a:bodyPr/>
          <a:lstStyle/>
          <a:p>
            <a:r>
              <a:rPr lang="zh-TW" altLang="en-US" dirty="0"/>
              <a:t>文字文字裝飾線條、樣式與色彩：	</a:t>
            </a:r>
          </a:p>
          <a:p>
            <a:pPr lvl="1"/>
            <a:r>
              <a:rPr lang="en-US" altLang="zh-TW" dirty="0"/>
              <a:t>text-decoration-line</a:t>
            </a:r>
            <a:r>
              <a:rPr lang="zh-TW" altLang="en-US" dirty="0"/>
              <a:t>：</a:t>
            </a:r>
            <a:r>
              <a:rPr lang="en-US" altLang="zh-TW" dirty="0"/>
              <a:t>{none(</a:t>
            </a:r>
            <a:r>
              <a:rPr lang="zh-TW" altLang="en-US" dirty="0"/>
              <a:t>無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underline(</a:t>
            </a:r>
            <a:r>
              <a:rPr lang="zh-TW" altLang="en-US" dirty="0"/>
              <a:t>底線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overline(</a:t>
            </a:r>
            <a:r>
              <a:rPr lang="zh-TW" altLang="en-US" dirty="0"/>
              <a:t>頂線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line-through(</a:t>
            </a:r>
            <a:r>
              <a:rPr lang="zh-TW" altLang="en-US" dirty="0"/>
              <a:t>刪除線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元素的文字裝飾線條。	</a:t>
            </a:r>
          </a:p>
          <a:p>
            <a:pPr lvl="1"/>
            <a:r>
              <a:rPr lang="en-US" altLang="zh-TW" dirty="0"/>
              <a:t>text-decoration-style</a:t>
            </a:r>
            <a:r>
              <a:rPr lang="zh-TW" altLang="en-US" dirty="0"/>
              <a:t>：</a:t>
            </a:r>
            <a:r>
              <a:rPr lang="en-US" altLang="zh-TW" dirty="0"/>
              <a:t>{solid(</a:t>
            </a:r>
            <a:r>
              <a:rPr lang="zh-TW" altLang="en-US" dirty="0"/>
              <a:t>實線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double(</a:t>
            </a:r>
            <a:r>
              <a:rPr lang="zh-TW" altLang="en-US" dirty="0"/>
              <a:t>雙線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dotted(</a:t>
            </a:r>
            <a:r>
              <a:rPr lang="zh-TW" altLang="en-US" dirty="0"/>
              <a:t>點線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dashed(</a:t>
            </a:r>
            <a:r>
              <a:rPr lang="zh-TW" altLang="en-US" dirty="0"/>
              <a:t>虛線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wavy(</a:t>
            </a:r>
            <a:r>
              <a:rPr lang="zh-TW" altLang="en-US" dirty="0"/>
              <a:t>波浪</a:t>
            </a:r>
            <a:r>
              <a:rPr lang="en-US" altLang="zh-TW" dirty="0"/>
              <a:t>)}</a:t>
            </a:r>
            <a:r>
              <a:rPr lang="zh-TW" altLang="en-US" dirty="0"/>
              <a:t>。</a:t>
            </a:r>
          </a:p>
          <a:p>
            <a:pPr lvl="2"/>
            <a:r>
              <a:rPr lang="zh-TW" altLang="en-US" dirty="0"/>
              <a:t>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元素的文字裝飾樣式。	</a:t>
            </a:r>
          </a:p>
          <a:p>
            <a:pPr lvl="1"/>
            <a:r>
              <a:rPr lang="en-US" altLang="zh-TW" dirty="0"/>
              <a:t>text-decoration-color</a:t>
            </a:r>
            <a:r>
              <a:rPr lang="zh-TW" altLang="en-US" dirty="0"/>
              <a:t>：設定</a:t>
            </a:r>
            <a:r>
              <a:rPr lang="en-US" altLang="zh-TW" dirty="0"/>
              <a:t>HTML</a:t>
            </a:r>
            <a:r>
              <a:rPr lang="zh-TW" altLang="en-US" dirty="0"/>
              <a:t>元素的文字裝飾色彩。</a:t>
            </a: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4B1CF6D2-07E7-40DF-B053-BBD883B4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文字屬性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DD27CF-1A04-4EDE-8981-4C3D04078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20062" r="15588" b="20866"/>
          <a:stretch/>
        </p:blipFill>
        <p:spPr bwMode="auto">
          <a:xfrm>
            <a:off x="6527800" y="973384"/>
            <a:ext cx="55626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E32681E-CBAE-41D6-A119-91AB4483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81223" r="2178" b="1919"/>
          <a:stretch/>
        </p:blipFill>
        <p:spPr bwMode="auto">
          <a:xfrm>
            <a:off x="30479" y="3822700"/>
            <a:ext cx="6454554" cy="14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97D3606-B9CF-4A1B-9445-B99C5D53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29056"/>
            <a:ext cx="2895600" cy="12484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3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list-style-type</a:t>
            </a:r>
            <a:r>
              <a:rPr lang="zh-TW" altLang="en-US" dirty="0"/>
              <a:t>：設定清單項目的符號或編號類型。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清單屬性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F32902-8DD0-4230-9898-73356112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00596"/>
            <a:ext cx="2282814" cy="21025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0C20F2-A41E-4306-922C-6A107E34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3429000"/>
            <a:ext cx="4766710" cy="33610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2937F0-6A37-40BE-8B36-390CD3B6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12" y="1004915"/>
            <a:ext cx="3532341" cy="58082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C923AD0-564F-4B21-ADEC-A490A3CA2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63" y="989984"/>
            <a:ext cx="2199308" cy="5800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63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BB2681D-192E-4B28-BD1E-5301F42784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盒模型是 </a:t>
            </a:r>
            <a:r>
              <a:rPr lang="en-US" altLang="zh-TW" dirty="0"/>
              <a:t>CSS </a:t>
            </a:r>
            <a:r>
              <a:rPr lang="zh-TW" altLang="en-US" dirty="0"/>
              <a:t>中用來描述 </a:t>
            </a:r>
            <a:r>
              <a:rPr lang="en-US" altLang="zh-TW" dirty="0"/>
              <a:t>HTML </a:t>
            </a:r>
            <a:r>
              <a:rPr lang="zh-TW" altLang="en-US" dirty="0"/>
              <a:t>元素布局的模型。</a:t>
            </a:r>
          </a:p>
          <a:p>
            <a:r>
              <a:rPr lang="zh-TW" altLang="en-US" dirty="0"/>
              <a:t>盒模型的四個部分：</a:t>
            </a:r>
          </a:p>
          <a:p>
            <a:pPr lvl="1"/>
            <a:r>
              <a:rPr lang="zh-TW" altLang="en-US" dirty="0"/>
              <a:t>內容 </a:t>
            </a:r>
            <a:r>
              <a:rPr lang="en-US" altLang="zh-TW" dirty="0"/>
              <a:t>(Content)</a:t>
            </a:r>
            <a:r>
              <a:rPr lang="zh-TW" altLang="en-US" dirty="0"/>
              <a:t>：顯示 </a:t>
            </a:r>
            <a:r>
              <a:rPr lang="en-US" altLang="zh-TW" dirty="0"/>
              <a:t>HTML </a:t>
            </a:r>
            <a:r>
              <a:rPr lang="zh-TW" altLang="en-US" dirty="0"/>
              <a:t>元素的實際內容（例如文字、圖片等）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內邊距 </a:t>
            </a:r>
            <a:r>
              <a:rPr lang="en-US" altLang="zh-TW" dirty="0">
                <a:highlight>
                  <a:srgbClr val="FFFF00"/>
                </a:highlight>
              </a:rPr>
              <a:t>(Padding)</a:t>
            </a:r>
            <a:r>
              <a:rPr lang="zh-TW" altLang="en-US" dirty="0"/>
              <a:t>：增加內容與邊框之間的距離，背景顏色會延伸到內邊距區域。</a:t>
            </a:r>
          </a:p>
          <a:p>
            <a:pPr lvl="1"/>
            <a:r>
              <a:rPr lang="zh-TW" altLang="en-US" dirty="0"/>
              <a:t>邊框 </a:t>
            </a:r>
            <a:r>
              <a:rPr lang="en-US" altLang="zh-TW" dirty="0"/>
              <a:t>(Border)</a:t>
            </a:r>
            <a:r>
              <a:rPr lang="zh-TW" altLang="en-US" dirty="0"/>
              <a:t>：包圍內容和內邊距的邊界，可以設定樣式、顏色和寬度。</a:t>
            </a: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外邊距 </a:t>
            </a:r>
            <a:r>
              <a:rPr lang="en-US" altLang="zh-TW" dirty="0">
                <a:highlight>
                  <a:srgbClr val="FFFF00"/>
                </a:highlight>
              </a:rPr>
              <a:t>(Margin)</a:t>
            </a:r>
            <a:r>
              <a:rPr lang="zh-TW" altLang="en-US" dirty="0"/>
              <a:t>：設定元素與其他元素之間的距離，外邊距是透明的，不會顯示背景顏色。</a:t>
            </a:r>
          </a:p>
          <a:p>
            <a:r>
              <a:rPr lang="zh-TW" altLang="en-US" dirty="0"/>
              <a:t>邊界重疊 </a:t>
            </a:r>
            <a:r>
              <a:rPr lang="en-US" altLang="zh-TW" dirty="0"/>
              <a:t>(Margin Collapse)</a:t>
            </a:r>
          </a:p>
          <a:p>
            <a:pPr lvl="1"/>
            <a:r>
              <a:rPr lang="zh-TW" altLang="en-US" dirty="0"/>
              <a:t>當兩個垂直相鄰的元素的外邊距接觸時，它們的外邊距會合併為一個較大的外邊距。</a:t>
            </a:r>
          </a:p>
          <a:p>
            <a:pPr lvl="1"/>
            <a:r>
              <a:rPr lang="zh-TW" altLang="en-US" dirty="0"/>
              <a:t>取兩個外邊距中的較大值作為最終的外邊距。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12D01DF-8D1F-491D-912F-AEB95FA9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Box Model</a:t>
            </a:r>
            <a:endParaRPr lang="zh-TW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A33E3CC-26D8-4DEA-B31A-8CA73F8A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85" y="4191055"/>
            <a:ext cx="3086100" cy="2519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8638C35-C607-4207-9AC7-FCC07F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85" y="4089510"/>
            <a:ext cx="4006030" cy="2621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0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82D6842-646E-42B1-A290-6A13611D6B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課程相關所有範例：</a:t>
            </a:r>
            <a:r>
              <a:rPr lang="en-US" altLang="zh-TW" dirty="0"/>
              <a:t>https://github.com/kcwc1029/blog-web.git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CFFAAEC-F9F9-414A-AB41-E288B637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98191B-9A87-4CEE-9F42-CEB8C813B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086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box-sizing </a:t>
            </a:r>
            <a:r>
              <a:rPr lang="zh-TW" altLang="en-US" dirty="0"/>
              <a:t>屬性：</a:t>
            </a:r>
          </a:p>
          <a:p>
            <a:r>
              <a:rPr lang="zh-TW" altLang="en-US" dirty="0"/>
              <a:t>決定元素的 </a:t>
            </a:r>
            <a:r>
              <a:rPr lang="en-US" altLang="zh-TW" dirty="0"/>
              <a:t>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是否包含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</a:p>
          <a:p>
            <a:pPr lvl="1"/>
            <a:r>
              <a:rPr lang="zh-TW" altLang="en-US" dirty="0"/>
              <a:t>預射為</a:t>
            </a:r>
            <a:r>
              <a:rPr lang="en-US" altLang="zh-TW" dirty="0"/>
              <a:t>content-box(width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只包含內容本身，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會額外增加元素的總寬度和高度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box-sizing:border-box</a:t>
            </a:r>
            <a:r>
              <a:rPr lang="zh-TW" altLang="en-US" dirty="0"/>
              <a:t>：</a:t>
            </a:r>
            <a:r>
              <a:rPr lang="en-US" altLang="zh-TW" dirty="0"/>
              <a:t>(width </a:t>
            </a:r>
            <a:r>
              <a:rPr lang="zh-TW" altLang="en-US" dirty="0"/>
              <a:t>和 </a:t>
            </a:r>
            <a:r>
              <a:rPr lang="en-US" altLang="zh-TW" dirty="0"/>
              <a:t>height </a:t>
            </a:r>
            <a:r>
              <a:rPr lang="zh-TW" altLang="en-US" dirty="0"/>
              <a:t>包含 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</a:t>
            </a:r>
            <a:r>
              <a:rPr lang="zh-TW" altLang="en-US" dirty="0"/>
              <a:t>。</a:t>
            </a:r>
            <a:r>
              <a:rPr lang="en-US" altLang="zh-TW" dirty="0"/>
              <a:t>padding </a:t>
            </a:r>
            <a:r>
              <a:rPr lang="zh-TW" altLang="en-US" dirty="0"/>
              <a:t>和 </a:t>
            </a:r>
            <a:r>
              <a:rPr lang="en-US" altLang="zh-TW" dirty="0"/>
              <a:t>border </a:t>
            </a:r>
            <a:r>
              <a:rPr lang="zh-TW" altLang="en-US" dirty="0"/>
              <a:t>不會額外增加元素的總寬度和高度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overflow</a:t>
            </a:r>
            <a:r>
              <a:rPr lang="zh-TW" altLang="en-US" dirty="0"/>
              <a:t>：控制元素內容超出容器邊界時的顯示方式</a:t>
            </a:r>
          </a:p>
          <a:p>
            <a:pPr lvl="1"/>
            <a:r>
              <a:rPr lang="en-US" altLang="zh-TW" dirty="0"/>
              <a:t>visible(</a:t>
            </a:r>
            <a:r>
              <a:rPr lang="zh-TW" altLang="en-US" dirty="0"/>
              <a:t>預射</a:t>
            </a:r>
            <a:r>
              <a:rPr lang="en-US" altLang="zh-TW" dirty="0"/>
              <a:t>)</a:t>
            </a:r>
            <a:r>
              <a:rPr lang="zh-TW" altLang="en-US" dirty="0"/>
              <a:t>：內容不會被剪裁，超出部分會顯示在容器外</a:t>
            </a:r>
          </a:p>
          <a:p>
            <a:pPr lvl="1"/>
            <a:r>
              <a:rPr lang="en-US" altLang="zh-TW" dirty="0"/>
              <a:t>hidden</a:t>
            </a:r>
            <a:r>
              <a:rPr lang="zh-TW" altLang="en-US" dirty="0"/>
              <a:t>：內容會被剪裁，超出部分不會顯示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：無論內容是否超出，都會顯示捲軸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：當內容超出時，自動顯示捲軸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</p:spTree>
    <p:extLst>
      <p:ext uri="{BB962C8B-B14F-4D97-AF65-F5344CB8AC3E}">
        <p14:creationId xmlns:p14="http://schemas.microsoft.com/office/powerpoint/2010/main" val="404085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2182D61-0BA8-489F-8FCE-C2BC2FA1A4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overflow</a:t>
            </a:r>
            <a:r>
              <a:rPr lang="zh-TW" altLang="en-US" dirty="0"/>
              <a:t>效果：檔案：</a:t>
            </a:r>
            <a:r>
              <a:rPr lang="en-US" altLang="zh-TW" dirty="0"/>
              <a:t>Overflow.html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42EC49A-CAD5-419C-9A4B-D29D892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寬度與高度屬性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B1F978-CBC6-4F72-9309-37E0AB6B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0564"/>
            <a:ext cx="3437965" cy="23885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BFE15C-83F5-4975-B5DD-7544B2C5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5" y="1380564"/>
            <a:ext cx="4476504" cy="53625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4575EB-E105-4C7B-BA28-C49717DB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35" y="1075764"/>
            <a:ext cx="2770716" cy="566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10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區塊層級</a:t>
            </a:r>
            <a:r>
              <a:rPr lang="en-US" altLang="zh-TW" dirty="0"/>
              <a:t>(block)</a:t>
            </a:r>
            <a:r>
              <a:rPr lang="zh-TW" altLang="en-US" dirty="0"/>
              <a:t>：	</a:t>
            </a:r>
          </a:p>
          <a:p>
            <a:pPr lvl="1"/>
            <a:r>
              <a:rPr lang="zh-TW" altLang="en-US" dirty="0"/>
              <a:t>元素的內容在瀏覽器中會另起一行，像是</a:t>
            </a:r>
            <a:r>
              <a:rPr lang="en-US" altLang="zh-TW" dirty="0"/>
              <a:t>div</a:t>
            </a:r>
            <a:r>
              <a:rPr lang="zh-TW" altLang="en-US" dirty="0"/>
              <a:t>、</a:t>
            </a:r>
            <a:r>
              <a:rPr lang="en-US" altLang="zh-TW" dirty="0"/>
              <a:t>p</a:t>
            </a:r>
            <a:r>
              <a:rPr lang="zh-TW" altLang="en-US" dirty="0"/>
              <a:t>、</a:t>
            </a:r>
            <a:r>
              <a:rPr lang="en-US" altLang="zh-TW" dirty="0"/>
              <a:t>h1 ~ h6</a:t>
            </a:r>
            <a:r>
              <a:rPr lang="zh-TW" altLang="en-US" dirty="0"/>
              <a:t>、</a:t>
            </a:r>
            <a:r>
              <a:rPr lang="en-US" altLang="zh-TW" dirty="0" err="1"/>
              <a:t>ol</a:t>
            </a:r>
            <a:r>
              <a:rPr lang="zh-TW" altLang="en-US" dirty="0"/>
              <a:t>、</a:t>
            </a:r>
            <a:r>
              <a:rPr lang="en-US" altLang="zh-TW" dirty="0"/>
              <a:t>ul</a:t>
            </a:r>
            <a:r>
              <a:rPr lang="zh-TW" altLang="en-US" dirty="0"/>
              <a:t>、</a:t>
            </a:r>
            <a:r>
              <a:rPr lang="en-US" altLang="zh-TW" dirty="0"/>
              <a:t>li</a:t>
            </a:r>
            <a:r>
              <a:rPr lang="zh-TW" altLang="en-US" dirty="0"/>
              <a:t>、</a:t>
            </a:r>
            <a:r>
              <a:rPr lang="en-US" altLang="zh-TW" dirty="0"/>
              <a:t>table</a:t>
            </a:r>
            <a:r>
              <a:rPr lang="zh-TW" altLang="en-US" dirty="0"/>
              <a:t>、</a:t>
            </a:r>
            <a:r>
              <a:rPr lang="en-US" altLang="zh-TW" dirty="0"/>
              <a:t>form	</a:t>
            </a:r>
          </a:p>
          <a:p>
            <a:pPr lvl="1"/>
            <a:r>
              <a:rPr lang="zh-TW" altLang="en-US" dirty="0"/>
              <a:t>可以設定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right(</a:t>
            </a:r>
            <a:r>
              <a:rPr lang="zh-TW" altLang="en-US" dirty="0"/>
              <a:t>設定位移量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行內層級</a:t>
            </a:r>
            <a:r>
              <a:rPr lang="en-US" altLang="zh-TW" dirty="0"/>
              <a:t>(inline)</a:t>
            </a:r>
            <a:r>
              <a:rPr lang="zh-TW" altLang="en-US" dirty="0"/>
              <a:t>：元素的內容在瀏覽器中不會另起一行，像是</a:t>
            </a:r>
            <a:r>
              <a:rPr lang="en-US" altLang="zh-TW" dirty="0"/>
              <a:t>span</a:t>
            </a:r>
            <a:r>
              <a:rPr lang="zh-TW" altLang="en-US" dirty="0"/>
              <a:t>、</a:t>
            </a:r>
            <a:r>
              <a:rPr lang="en-US" altLang="zh-TW" dirty="0" err="1"/>
              <a:t>i</a:t>
            </a:r>
            <a:r>
              <a:rPr lang="zh-TW" altLang="en-US" dirty="0"/>
              <a:t>、</a:t>
            </a:r>
            <a:r>
              <a:rPr lang="en-US" altLang="zh-TW" dirty="0" err="1"/>
              <a:t>img</a:t>
            </a:r>
            <a:r>
              <a:rPr lang="zh-TW" altLang="en-US" dirty="0"/>
              <a:t>、</a:t>
            </a:r>
            <a:r>
              <a:rPr lang="en-US" altLang="zh-TW" dirty="0"/>
              <a:t>a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display</a:t>
            </a:r>
            <a:r>
              <a:rPr lang="zh-TW" altLang="en-US" dirty="0"/>
              <a:t>：</a:t>
            </a:r>
            <a:r>
              <a:rPr lang="en-US" altLang="zh-TW" dirty="0"/>
              <a:t>HTML</a:t>
            </a:r>
            <a:r>
              <a:rPr lang="zh-TW" altLang="en-US" dirty="0"/>
              <a:t>元素的顯示類型：	</a:t>
            </a:r>
          </a:p>
          <a:p>
            <a:pPr lvl="1"/>
            <a:r>
              <a:rPr lang="en-US" altLang="zh-TW" dirty="0"/>
              <a:t>block</a:t>
            </a:r>
            <a:r>
              <a:rPr lang="zh-TW" altLang="en-US" dirty="0"/>
              <a:t>：區塊層級，可以設定高寬度、留白與邊界。	</a:t>
            </a:r>
          </a:p>
          <a:p>
            <a:pPr lvl="1"/>
            <a:r>
              <a:rPr lang="en-US" altLang="zh-TW" dirty="0"/>
              <a:t>inline</a:t>
            </a:r>
            <a:r>
              <a:rPr lang="zh-TW" altLang="en-US" dirty="0"/>
              <a:t>：行內層級，無法設定高寬度、留白與邊界。	</a:t>
            </a:r>
          </a:p>
          <a:p>
            <a:pPr lvl="1"/>
            <a:r>
              <a:rPr lang="en-US" altLang="zh-TW" dirty="0"/>
              <a:t>inline-block</a:t>
            </a:r>
            <a:r>
              <a:rPr lang="zh-TW" altLang="en-US" dirty="0"/>
              <a:t>：像</a:t>
            </a:r>
            <a:r>
              <a:rPr lang="en-US" altLang="zh-TW" dirty="0"/>
              <a:t>inline</a:t>
            </a:r>
            <a:r>
              <a:rPr lang="zh-TW" altLang="en-US" dirty="0"/>
              <a:t>不換行，但可以跟</a:t>
            </a:r>
            <a:r>
              <a:rPr lang="en-US" altLang="zh-TW" dirty="0"/>
              <a:t>block</a:t>
            </a:r>
            <a:r>
              <a:rPr lang="zh-TW" altLang="en-US" dirty="0"/>
              <a:t>一樣設定高寬度、留白與邊界。	</a:t>
            </a:r>
          </a:p>
          <a:p>
            <a:pPr lvl="1"/>
            <a:r>
              <a:rPr lang="en-US" altLang="zh-TW" dirty="0"/>
              <a:t>flex</a:t>
            </a:r>
            <a:r>
              <a:rPr lang="zh-TW" altLang="en-US" dirty="0"/>
              <a:t>：	</a:t>
            </a:r>
          </a:p>
          <a:p>
            <a:pPr lvl="1"/>
            <a:r>
              <a:rPr lang="en-US" altLang="zh-TW" dirty="0"/>
              <a:t>grid</a:t>
            </a:r>
            <a:r>
              <a:rPr lang="zh-TW" altLang="en-US" dirty="0"/>
              <a:t>：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</a:t>
            </a:r>
          </a:p>
        </p:txBody>
      </p:sp>
    </p:spTree>
    <p:extLst>
      <p:ext uri="{BB962C8B-B14F-4D97-AF65-F5344CB8AC3E}">
        <p14:creationId xmlns:p14="http://schemas.microsoft.com/office/powerpoint/2010/main" val="242725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用於控制元素的定位方式</a:t>
            </a:r>
          </a:p>
          <a:p>
            <a:r>
              <a:rPr lang="zh-TW" altLang="en-US" dirty="0"/>
              <a:t>可以讓元素脫離正常文檔流，並根據指定的位置進行布局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position.html</a:t>
            </a:r>
          </a:p>
          <a:p>
            <a:r>
              <a:rPr lang="en-US" altLang="zh-TW" dirty="0"/>
              <a:t>static</a:t>
            </a:r>
            <a:r>
              <a:rPr lang="zh-TW" altLang="en-US" dirty="0"/>
              <a:t>（預設值）：元素按照正常文檔流排列，無法使用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55CB69-A065-4375-8350-79B94887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2516492"/>
            <a:ext cx="11725601" cy="18253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C8CA9-18E7-4100-BE1E-405DD890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31105"/>
            <a:ext cx="2482344" cy="251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43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relative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於其正常位置進行偏移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0C82F3-2E23-4CFC-A35D-F87A7EC8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148666"/>
            <a:ext cx="12192000" cy="1538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1469B4-C207-459C-AF17-E3792E62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87358"/>
            <a:ext cx="2524477" cy="3019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86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absolute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</a:t>
            </a:r>
            <a:r>
              <a:rPr lang="zh-TW" altLang="en-US" dirty="0">
                <a:highlight>
                  <a:srgbClr val="FFFF00"/>
                </a:highlight>
              </a:rPr>
              <a:t>最近的非 </a:t>
            </a:r>
            <a:r>
              <a:rPr lang="en-US" altLang="zh-TW" dirty="0">
                <a:highlight>
                  <a:srgbClr val="FFFF00"/>
                </a:highlight>
              </a:rPr>
              <a:t>static </a:t>
            </a:r>
            <a:r>
              <a:rPr lang="zh-TW" altLang="en-US" dirty="0">
                <a:highlight>
                  <a:srgbClr val="FFFF00"/>
                </a:highlight>
              </a:rPr>
              <a:t>父元素進行定位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可以使用 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  <a:r>
              <a:rPr lang="zh-TW" altLang="en-US" dirty="0"/>
              <a:t>、</a:t>
            </a:r>
            <a:r>
              <a:rPr lang="en-US" altLang="zh-TW" dirty="0"/>
              <a:t>left</a:t>
            </a:r>
            <a:r>
              <a:rPr lang="zh-TW" altLang="en-US" dirty="0"/>
              <a:t>、</a:t>
            </a:r>
            <a:r>
              <a:rPr lang="en-US" altLang="zh-TW" dirty="0"/>
              <a:t>right </a:t>
            </a:r>
            <a:r>
              <a:rPr lang="zh-TW" altLang="en-US" dirty="0"/>
              <a:t>進行定位。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A8E692-AFD2-4841-AC63-2EEB483E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024798"/>
            <a:ext cx="12192000" cy="15082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3D2AA74-8FC5-483D-8A32-B7B31AE5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70877"/>
            <a:ext cx="2686425" cy="2438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54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fixed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元素相對於瀏覽器視口進行定位。</a:t>
            </a:r>
          </a:p>
          <a:p>
            <a:pPr lvl="1"/>
            <a:r>
              <a:rPr lang="zh-TW" altLang="en-US" dirty="0"/>
              <a:t>即使頁面滾動，元素也會固定在指定位置。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39705C-4803-46D8-A7C4-D6FBC94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55" y="1107702"/>
            <a:ext cx="4617916" cy="3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9E7D92-F888-4EDC-A16B-A628FC03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358"/>
            <a:ext cx="12192000" cy="13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4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sticky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元素根據滾動位置在 </a:t>
            </a:r>
            <a:r>
              <a:rPr lang="en-US" altLang="zh-TW" dirty="0"/>
              <a:t>relative </a:t>
            </a:r>
            <a:r>
              <a:rPr lang="zh-TW" altLang="en-US" dirty="0"/>
              <a:t>和 </a:t>
            </a:r>
            <a:r>
              <a:rPr lang="en-US" altLang="zh-TW" dirty="0"/>
              <a:t>fixed </a:t>
            </a:r>
            <a:r>
              <a:rPr lang="zh-TW" altLang="en-US" dirty="0"/>
              <a:t>之間切換。</a:t>
            </a:r>
          </a:p>
          <a:p>
            <a:pPr lvl="1"/>
            <a:r>
              <a:rPr lang="zh-TW" altLang="en-US" dirty="0"/>
              <a:t>當元素滾動到指定位置時，會固定在該位置。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定位方式：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33A367-7FAD-43DB-987C-6510DE1E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57" y="1127031"/>
            <a:ext cx="4562475" cy="2828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BCB100-095E-4CD2-A901-B0405FC2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4190362"/>
            <a:ext cx="12192000" cy="11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E8740D-1C4C-4B21-9440-3A3C4999C2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err="1"/>
              <a:t>flaot</a:t>
            </a:r>
            <a:r>
              <a:rPr lang="zh-TW" altLang="en-US" dirty="0"/>
              <a:t>：</a:t>
            </a:r>
            <a:r>
              <a:rPr lang="en-US" altLang="zh-TW" dirty="0"/>
              <a:t>{none, left, right}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我們可以使用</a:t>
            </a:r>
            <a:r>
              <a:rPr lang="en-US" altLang="zh-TW" dirty="0"/>
              <a:t>float</a:t>
            </a:r>
            <a:r>
              <a:rPr lang="zh-TW" altLang="en-US" dirty="0"/>
              <a:t>屬性將一個正常順序中的元素放在容器的左側或右側，而容器裡面的其它元素會環繞在該元素周圍。</a:t>
            </a:r>
          </a:p>
          <a:p>
            <a:r>
              <a:rPr lang="zh-TW" altLang="en-US" dirty="0"/>
              <a:t>這個效果就像排版軟體中的「文繞圖」。</a:t>
            </a:r>
          </a:p>
          <a:p>
            <a:r>
              <a:rPr lang="zh-TW" altLang="en-US" dirty="0"/>
              <a:t>不過</a:t>
            </a:r>
            <a:r>
              <a:rPr lang="en-US" altLang="zh-TW" dirty="0"/>
              <a:t>CSS</a:t>
            </a:r>
            <a:r>
              <a:rPr lang="zh-TW" altLang="en-US" dirty="0"/>
              <a:t>所說的圖並不侷限於圖片，它可以是包含任何文字或圖片的</a:t>
            </a:r>
            <a:r>
              <a:rPr lang="en-US" altLang="zh-TW" dirty="0"/>
              <a:t>Block Box</a:t>
            </a:r>
            <a:r>
              <a:rPr lang="zh-TW" altLang="en-US" dirty="0"/>
              <a:t>或 </a:t>
            </a:r>
            <a:r>
              <a:rPr lang="en-US" altLang="zh-TW" dirty="0"/>
              <a:t>Inline Box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clear</a:t>
            </a:r>
            <a:r>
              <a:rPr lang="zh-TW" altLang="en-US" dirty="0"/>
              <a:t>：當 </a:t>
            </a:r>
            <a:r>
              <a:rPr lang="en-US" altLang="zh-TW" dirty="0"/>
              <a:t>Box </a:t>
            </a:r>
            <a:r>
              <a:rPr lang="zh-TW" altLang="en-US" dirty="0"/>
              <a:t>設定為浮動後，會預設與相鄰的 </a:t>
            </a:r>
            <a:r>
              <a:rPr lang="en-US" altLang="zh-TW" dirty="0"/>
              <a:t>Inline Box </a:t>
            </a:r>
            <a:r>
              <a:rPr lang="zh-TW" altLang="en-US" dirty="0"/>
              <a:t>進行排列。但若不希望這種排列發生，可使用 </a:t>
            </a:r>
            <a:r>
              <a:rPr lang="en-US" altLang="zh-TW" dirty="0"/>
              <a:t>`clear` </a:t>
            </a:r>
            <a:r>
              <a:rPr lang="zh-TW" altLang="en-US" dirty="0"/>
              <a:t>屬性來解除浮動排列。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0952245-ED2B-4279-B9EA-7E941977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文繞圖</a:t>
            </a:r>
            <a:r>
              <a:rPr lang="en-US" altLang="zh-TW" dirty="0"/>
              <a:t>(float)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AD145A-F123-4CBF-BFD9-D738AA95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5780"/>
            <a:ext cx="4128247" cy="214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1DBE87-D4AD-48E6-8DCA-9A54F2DC4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9" t="4977" r="1479" b="-2526"/>
          <a:stretch/>
        </p:blipFill>
        <p:spPr bwMode="auto">
          <a:xfrm>
            <a:off x="0" y="5352785"/>
            <a:ext cx="4177393" cy="15514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347F128-9BB6-42C2-BC66-CAB22D07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47" y="3012827"/>
            <a:ext cx="4487369" cy="25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680BA8-A8DF-40BA-86F9-365A9F33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216" y="3012827"/>
            <a:ext cx="3108376" cy="16978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8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設定要顯示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/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隱藏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但空間還是回存在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可見</a:t>
            </a:r>
            <a:r>
              <a:rPr lang="en-US" altLang="zh-TW" dirty="0"/>
              <a:t>(visibility)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732552-40D0-4D37-835C-3985D9D406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7048" y="4266555"/>
            <a:ext cx="5095875" cy="755226"/>
          </a:xfrm>
        </p:spPr>
        <p:txBody>
          <a:bodyPr>
            <a:normAutofit/>
          </a:bodyPr>
          <a:lstStyle/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標題一設定為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hidden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，所以不回顯示，但空間仍表留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標題二設定為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display:none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，所以整個空間直接消失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D2584CE-C8A9-4ECE-8E85-B6771B6C8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/>
          <a:stretch/>
        </p:blipFill>
        <p:spPr bwMode="auto">
          <a:xfrm>
            <a:off x="76200" y="1355313"/>
            <a:ext cx="8134350" cy="253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6F2A29D-1123-491D-872E-196E2CB7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054049"/>
            <a:ext cx="5095875" cy="11048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3DE336B-C014-41FB-8608-71CDE7C1E69E}"/>
              </a:ext>
            </a:extLst>
          </p:cNvPr>
          <p:cNvSpPr/>
          <p:nvPr/>
        </p:nvSpPr>
        <p:spPr>
          <a:xfrm>
            <a:off x="76200" y="4054048"/>
            <a:ext cx="5284648" cy="425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94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推薦網站：</a:t>
            </a:r>
            <a:r>
              <a:rPr lang="en-US" altLang="zh-TW" dirty="0">
                <a:hlinkClick r:id="rId2"/>
              </a:rPr>
              <a:t>OXXO.STUDIO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777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9B7C1B-D61E-4612-A06C-6238E01A9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用於為元素添加陰影效果。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可以控制陰影的水平位移、垂直位移、模糊半徑、擴散距離和顏色。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檔案：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Box_Shadow.html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box-shadow: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 垂直位移 模糊半徑 擴散距離 色彩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;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水平位移：陰影的水平偏移量（正數向右，負數向左）。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垂直位移：陰影的垂直偏移量（正數向下，負數向上）。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模糊半徑：陰影的模糊程度（值越大越模糊）。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擴散距離：陰影的擴散範圍（正數擴大，負數縮小）。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色彩：陰影的顏色（例如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#000000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rgba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(0, 0, 0, 0.5)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）。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401DD6-3DA8-46BB-B7D8-B28DAF97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陰影</a:t>
            </a:r>
            <a:r>
              <a:rPr lang="en-US" altLang="zh-TW" dirty="0"/>
              <a:t>(box-shadow)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8B1A33-EF13-4724-A25A-990C315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297503"/>
            <a:ext cx="4186565" cy="21314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55D348-60DB-44BE-ADBE-C491B61A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175"/>
            <a:ext cx="12192000" cy="1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4306BC-5976-4486-A199-8B95D68C7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6105" y="4031915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/>
              <a:t>單一圖片撐滿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73E9797-16F9-4051-9F6B-E545CA5964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en-US" altLang="zh-TW" dirty="0"/>
              <a:t>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("</a:t>
            </a:r>
            <a:r>
              <a:rPr lang="zh-TW" altLang="en-US" dirty="0"/>
              <a:t>圖片路徑</a:t>
            </a:r>
            <a:r>
              <a:rPr lang="en-US" altLang="zh-TW" dirty="0"/>
              <a:t>")</a:t>
            </a:r>
            <a:r>
              <a:rPr lang="zh-TW" altLang="en-US" dirty="0"/>
              <a:t>：設定元素的背景圖片</a:t>
            </a:r>
          </a:p>
          <a:p>
            <a:r>
              <a:rPr lang="en-US" altLang="zh-TW" dirty="0"/>
              <a:t>background-repeat</a:t>
            </a:r>
            <a:r>
              <a:rPr lang="zh-TW" altLang="en-US" dirty="0"/>
              <a:t>：設定背景圖片的排列方式。</a:t>
            </a:r>
          </a:p>
          <a:p>
            <a:pPr lvl="1"/>
            <a:r>
              <a:rPr lang="en-US" altLang="zh-TW" dirty="0"/>
              <a:t>repeat</a:t>
            </a:r>
            <a:r>
              <a:rPr lang="zh-TW" altLang="en-US" dirty="0"/>
              <a:t>：重複排列（預設值）。</a:t>
            </a:r>
          </a:p>
          <a:p>
            <a:pPr lvl="1"/>
            <a:r>
              <a:rPr lang="en-US" altLang="zh-TW" dirty="0"/>
              <a:t>no-repeat</a:t>
            </a:r>
            <a:r>
              <a:rPr lang="zh-TW" altLang="en-US" dirty="0"/>
              <a:t>：不重複排列。</a:t>
            </a:r>
          </a:p>
          <a:p>
            <a:r>
              <a:rPr lang="en-US" altLang="zh-TW" dirty="0" err="1"/>
              <a:t>background-position:center</a:t>
            </a:r>
            <a:r>
              <a:rPr lang="zh-TW" altLang="en-US" dirty="0"/>
              <a:t>：設定背景圖片的起始位置。</a:t>
            </a:r>
          </a:p>
        </p:txBody>
      </p:sp>
      <p:sp>
        <p:nvSpPr>
          <p:cNvPr id="10" name="內容版面配置區 8">
            <a:extLst>
              <a:ext uri="{FF2B5EF4-FFF2-40B4-BE49-F238E27FC236}">
                <a16:creationId xmlns:a16="http://schemas.microsoft.com/office/drawing/2014/main" id="{411EFEAF-3D93-4D25-9BB0-08E07773AD47}"/>
              </a:ext>
            </a:extLst>
          </p:cNvPr>
          <p:cNvSpPr txBox="1">
            <a:spLocks/>
          </p:cNvSpPr>
          <p:nvPr/>
        </p:nvSpPr>
        <p:spPr>
          <a:xfrm>
            <a:off x="6300784" y="973384"/>
            <a:ext cx="6200775" cy="2969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background-size</a:t>
            </a:r>
            <a:r>
              <a:rPr lang="zh-TW" altLang="en-US" dirty="0"/>
              <a:t>：設定背景圖片的大小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：保持圖片原始大小。</a:t>
            </a:r>
          </a:p>
          <a:p>
            <a:pPr lvl="1"/>
            <a:r>
              <a:rPr lang="en-US" altLang="zh-TW" dirty="0"/>
              <a:t>cover</a:t>
            </a:r>
            <a:r>
              <a:rPr lang="zh-TW" altLang="en-US" dirty="0"/>
              <a:t>：圖片覆蓋整個元素，可能裁切部分圖片。</a:t>
            </a:r>
          </a:p>
          <a:p>
            <a:pPr lvl="1"/>
            <a:r>
              <a:rPr lang="en-US" altLang="zh-TW" dirty="0"/>
              <a:t>contain</a:t>
            </a:r>
            <a:r>
              <a:rPr lang="zh-TW" altLang="en-US" dirty="0"/>
              <a:t>：圖片完整顯示在元素內，可能留白。</a:t>
            </a:r>
          </a:p>
          <a:p>
            <a:r>
              <a:rPr lang="en-US" altLang="zh-TW" dirty="0"/>
              <a:t>background-attachment</a:t>
            </a:r>
            <a:r>
              <a:rPr lang="zh-TW" altLang="en-US" dirty="0"/>
              <a:t>：設定背景圖片是否隨內容捲動</a:t>
            </a:r>
          </a:p>
          <a:p>
            <a:pPr lvl="1"/>
            <a:r>
              <a:rPr lang="en-US" altLang="zh-TW" dirty="0"/>
              <a:t>scroll</a:t>
            </a:r>
            <a:r>
              <a:rPr lang="zh-TW" altLang="en-US" dirty="0"/>
              <a:t>：背景圖片隨元素內容捲動（預設值）。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：背景圖片固定，不隨內容捲動。</a:t>
            </a:r>
          </a:p>
          <a:p>
            <a:pPr lvl="1"/>
            <a:r>
              <a:rPr lang="en-US" altLang="zh-TW" dirty="0"/>
              <a:t>local</a:t>
            </a:r>
            <a:r>
              <a:rPr lang="zh-TW" altLang="en-US" dirty="0"/>
              <a:t>：背景圖片隨元素內容和容器內容捲動。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013693F-89D2-494E-AF1C-52629D74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" y="3250115"/>
            <a:ext cx="1885800" cy="27619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7B00C30-EFB0-4910-B713-8F6D4E61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77" y="5264396"/>
            <a:ext cx="9862470" cy="1495425"/>
          </a:xfrm>
          <a:prstGeom prst="rect">
            <a:avLst/>
          </a:prstGeom>
        </p:spPr>
      </p:pic>
      <p:sp>
        <p:nvSpPr>
          <p:cNvPr id="15" name="文字版面配置區 3">
            <a:extLst>
              <a:ext uri="{FF2B5EF4-FFF2-40B4-BE49-F238E27FC236}">
                <a16:creationId xmlns:a16="http://schemas.microsoft.com/office/drawing/2014/main" id="{8476E3FE-2FAC-46DD-BBAC-8FD9F529CCE6}"/>
              </a:ext>
            </a:extLst>
          </p:cNvPr>
          <p:cNvSpPr txBox="1">
            <a:spLocks/>
          </p:cNvSpPr>
          <p:nvPr/>
        </p:nvSpPr>
        <p:spPr>
          <a:xfrm>
            <a:off x="1275423" y="4782117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重複圖片</a:t>
            </a:r>
          </a:p>
        </p:txBody>
      </p:sp>
    </p:spTree>
    <p:extLst>
      <p:ext uri="{BB962C8B-B14F-4D97-AF65-F5344CB8AC3E}">
        <p14:creationId xmlns:p14="http://schemas.microsoft.com/office/powerpoint/2010/main" val="1766722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77D0D88-6C1D-4F85-8B36-4EDCFDE57EF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460799"/>
            <a:ext cx="4495800" cy="32162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9C0FA9-F842-4820-84B5-2C2E11B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背景屬性</a:t>
            </a:r>
          </a:p>
        </p:txBody>
      </p:sp>
      <p:sp>
        <p:nvSpPr>
          <p:cNvPr id="5" name="內容版面配置區 8">
            <a:extLst>
              <a:ext uri="{FF2B5EF4-FFF2-40B4-BE49-F238E27FC236}">
                <a16:creationId xmlns:a16="http://schemas.microsoft.com/office/drawing/2014/main" id="{F7F67053-5B50-4EC0-9FA8-44B42E67E24B}"/>
              </a:ext>
            </a:extLst>
          </p:cNvPr>
          <p:cNvSpPr txBox="1">
            <a:spLocks/>
          </p:cNvSpPr>
          <p:nvPr/>
        </p:nvSpPr>
        <p:spPr>
          <a:xfrm>
            <a:off x="0" y="973384"/>
            <a:ext cx="121158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檔案：</a:t>
            </a:r>
            <a:r>
              <a:rPr lang="en-US" altLang="zh-TW" dirty="0"/>
              <a:t>Background.html</a:t>
            </a:r>
          </a:p>
          <a:p>
            <a:r>
              <a:rPr lang="zh-TW" altLang="en-US" dirty="0"/>
              <a:t>背景圖片懸空效果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0BBEF2-C9EF-4693-B44D-743E9560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" y="1826015"/>
            <a:ext cx="12192000" cy="12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3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60E0EF-E8F2-4EF3-A067-DEDD3CD8F0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linear-gradient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角度</a:t>
            </a:r>
            <a:r>
              <a:rPr lang="en-US" altLang="zh-TW" dirty="0"/>
              <a:t>|</a:t>
            </a:r>
            <a:r>
              <a:rPr lang="zh-TW" altLang="en-US" dirty="0"/>
              <a:t>方向、色彩停止點</a:t>
            </a:r>
            <a:r>
              <a:rPr lang="en-US" altLang="zh-TW" dirty="0"/>
              <a:t>}</a:t>
            </a:r>
            <a:r>
              <a:rPr lang="zh-TW" altLang="en-US" dirty="0"/>
              <a:t>：線性漸層。</a:t>
            </a:r>
          </a:p>
          <a:p>
            <a:r>
              <a:rPr lang="en-US" altLang="zh-TW" dirty="0"/>
              <a:t>radial-gradient</a:t>
            </a:r>
            <a:r>
              <a:rPr lang="zh-TW" altLang="en-US" dirty="0"/>
              <a:t>：</a:t>
            </a:r>
            <a:r>
              <a:rPr lang="en-US" altLang="zh-TW" dirty="0"/>
              <a:t>{</a:t>
            </a:r>
            <a:r>
              <a:rPr lang="zh-TW" altLang="en-US" dirty="0"/>
              <a:t>形狀</a:t>
            </a:r>
            <a:r>
              <a:rPr lang="en-US" altLang="zh-TW" dirty="0"/>
              <a:t>|</a:t>
            </a:r>
            <a:r>
              <a:rPr lang="zh-TW" altLang="en-US" dirty="0"/>
              <a:t>大小</a:t>
            </a:r>
            <a:r>
              <a:rPr lang="en-US" altLang="zh-TW" dirty="0"/>
              <a:t>|</a:t>
            </a:r>
            <a:r>
              <a:rPr lang="zh-TW" altLang="en-US" dirty="0"/>
              <a:t>位置、色彩停止點</a:t>
            </a:r>
            <a:r>
              <a:rPr lang="en-US" altLang="zh-TW" dirty="0"/>
              <a:t>1</a:t>
            </a:r>
            <a:r>
              <a:rPr lang="zh-TW" altLang="en-US" dirty="0"/>
              <a:t>、色彩停止點</a:t>
            </a:r>
            <a:r>
              <a:rPr lang="en-US" altLang="zh-TW" dirty="0"/>
              <a:t>2...}</a:t>
            </a:r>
            <a:r>
              <a:rPr lang="zh-TW" altLang="en-US" dirty="0"/>
              <a:t>：放射漸層。	</a:t>
            </a:r>
          </a:p>
          <a:p>
            <a:pPr lvl="1"/>
            <a:r>
              <a:rPr lang="zh-TW" altLang="en-US" dirty="0"/>
              <a:t>形狀：可以是</a:t>
            </a:r>
            <a:r>
              <a:rPr lang="en-US" altLang="zh-TW" dirty="0"/>
              <a:t>circle</a:t>
            </a:r>
            <a:r>
              <a:rPr lang="zh-TW" altLang="en-US" dirty="0"/>
              <a:t>、</a:t>
            </a:r>
            <a:r>
              <a:rPr lang="en-US" altLang="zh-TW" dirty="0"/>
              <a:t>ellipse</a:t>
            </a:r>
            <a:r>
              <a:rPr lang="zh-TW" altLang="en-US" dirty="0"/>
              <a:t>。	</a:t>
            </a:r>
          </a:p>
          <a:p>
            <a:pPr lvl="1"/>
            <a:r>
              <a:rPr lang="zh-TW" altLang="en-US" dirty="0"/>
              <a:t>大小：		</a:t>
            </a:r>
          </a:p>
          <a:p>
            <a:pPr lvl="2"/>
            <a:r>
              <a:rPr lang="en-US" altLang="zh-TW" dirty="0"/>
              <a:t>closest-side</a:t>
            </a:r>
            <a:r>
              <a:rPr lang="zh-TW" altLang="en-US" dirty="0"/>
              <a:t>：從圓心到區塊最靠近邊緣的距離作為半徑。</a:t>
            </a:r>
          </a:p>
          <a:p>
            <a:pPr lvl="2"/>
            <a:r>
              <a:rPr lang="en-US" altLang="zh-TW" dirty="0"/>
              <a:t>farthest-side</a:t>
            </a:r>
            <a:r>
              <a:rPr lang="zh-TW" altLang="en-US" dirty="0"/>
              <a:t>：從圓心到區塊最遠邊緣的距離作為半徑。</a:t>
            </a:r>
          </a:p>
          <a:p>
            <a:pPr lvl="2"/>
            <a:r>
              <a:rPr lang="en-US" altLang="zh-TW" dirty="0"/>
              <a:t>closest-corner</a:t>
            </a:r>
            <a:r>
              <a:rPr lang="zh-TW" altLang="en-US" dirty="0"/>
              <a:t>：從圓心到區塊最近角的距離作為半徑。 </a:t>
            </a:r>
          </a:p>
          <a:p>
            <a:pPr lvl="2"/>
            <a:r>
              <a:rPr lang="en-US" altLang="zh-TW" dirty="0"/>
              <a:t>farthest-corner</a:t>
            </a:r>
            <a:r>
              <a:rPr lang="zh-TW" altLang="en-US" dirty="0"/>
              <a:t>：從圓心到區塊最遠角的距離作為半徑。</a:t>
            </a:r>
          </a:p>
          <a:p>
            <a:pPr lvl="1"/>
            <a:r>
              <a:rPr lang="zh-TW" altLang="en-US" dirty="0"/>
              <a:t>位置：可以在 </a:t>
            </a:r>
            <a:r>
              <a:rPr lang="en-US" altLang="zh-TW" dirty="0"/>
              <a:t>`at` </a:t>
            </a:r>
            <a:r>
              <a:rPr lang="zh-TW" altLang="en-US" dirty="0"/>
              <a:t>後加上 </a:t>
            </a:r>
            <a:r>
              <a:rPr lang="en-US" altLang="zh-TW" dirty="0"/>
              <a:t>`left`</a:t>
            </a:r>
            <a:r>
              <a:rPr lang="zh-TW" altLang="en-US" dirty="0"/>
              <a:t>、</a:t>
            </a:r>
            <a:r>
              <a:rPr lang="en-US" altLang="zh-TW" dirty="0"/>
              <a:t>`right`</a:t>
            </a:r>
            <a:r>
              <a:rPr lang="zh-TW" altLang="en-US" dirty="0"/>
              <a:t>、</a:t>
            </a:r>
            <a:r>
              <a:rPr lang="en-US" altLang="zh-TW" dirty="0"/>
              <a:t>`top`</a:t>
            </a:r>
            <a:r>
              <a:rPr lang="zh-TW" altLang="en-US" dirty="0"/>
              <a:t>、</a:t>
            </a:r>
            <a:r>
              <a:rPr lang="en-US" altLang="zh-TW" dirty="0"/>
              <a:t>`bottom` </a:t>
            </a:r>
            <a:r>
              <a:rPr lang="zh-TW" altLang="en-US" dirty="0"/>
              <a:t>或 </a:t>
            </a:r>
            <a:r>
              <a:rPr lang="en-US" altLang="zh-TW" dirty="0"/>
              <a:t>`center` </a:t>
            </a:r>
            <a:r>
              <a:rPr lang="zh-TW" altLang="en-US" dirty="0"/>
              <a:t>來設置漸層的起始位置。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64E0B9-BF8C-4C8A-9AD3-CCC9067B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漸層屬性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A9822D-A69E-4E3B-A675-FFC2F2CDE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25460" r="193"/>
          <a:stretch/>
        </p:blipFill>
        <p:spPr bwMode="auto">
          <a:xfrm>
            <a:off x="38100" y="4130623"/>
            <a:ext cx="12115800" cy="18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A935FE0-B22B-4A45-9246-D0EE960D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29" y="2021252"/>
            <a:ext cx="5294086" cy="16231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700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40CD86-A66C-46B7-89F7-77999486DB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blur(x)</a:t>
            </a:r>
            <a:r>
              <a:rPr lang="zh-TW" altLang="en-US" dirty="0"/>
              <a:t>：模糊效果，參數 </a:t>
            </a:r>
            <a:r>
              <a:rPr lang="en-US" altLang="zh-TW" dirty="0"/>
              <a:t>`x` </a:t>
            </a:r>
            <a:r>
              <a:rPr lang="zh-TW" altLang="en-US" dirty="0"/>
              <a:t>指定模糊半徑，常用於製造圖片模糊背景或柔化效果。</a:t>
            </a:r>
          </a:p>
          <a:p>
            <a:r>
              <a:rPr lang="en-US" altLang="zh-TW" dirty="0"/>
              <a:t>brightness(x)</a:t>
            </a:r>
            <a:r>
              <a:rPr lang="zh-TW" altLang="en-US" dirty="0"/>
              <a:t>：參數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提高亮度，小於 </a:t>
            </a:r>
            <a:r>
              <a:rPr lang="en-US" altLang="zh-TW" dirty="0"/>
              <a:t>100% </a:t>
            </a:r>
            <a:r>
              <a:rPr lang="zh-TW" altLang="en-US" dirty="0"/>
              <a:t>降低亮度。</a:t>
            </a:r>
          </a:p>
          <a:p>
            <a:r>
              <a:rPr lang="en-US" altLang="zh-TW" dirty="0"/>
              <a:t>contrast(x)</a:t>
            </a:r>
            <a:r>
              <a:rPr lang="zh-TW" altLang="en-US" dirty="0"/>
              <a:t>：調整對比度，參數 </a:t>
            </a:r>
            <a:r>
              <a:rPr lang="en-US" altLang="zh-TW" dirty="0"/>
              <a:t>`x` </a:t>
            </a:r>
            <a:r>
              <a:rPr lang="zh-TW" altLang="en-US" dirty="0"/>
              <a:t>的值大於 </a:t>
            </a:r>
            <a:r>
              <a:rPr lang="en-US" altLang="zh-TW" dirty="0"/>
              <a:t>100% </a:t>
            </a:r>
            <a:r>
              <a:rPr lang="zh-TW" altLang="en-US" dirty="0"/>
              <a:t>提高對比，小於 </a:t>
            </a:r>
            <a:r>
              <a:rPr lang="en-US" altLang="zh-TW" dirty="0"/>
              <a:t>100% </a:t>
            </a:r>
            <a:r>
              <a:rPr lang="zh-TW" altLang="en-US" dirty="0"/>
              <a:t>減少對比。</a:t>
            </a:r>
          </a:p>
          <a:p>
            <a:r>
              <a:rPr lang="en-US" altLang="zh-TW" dirty="0"/>
              <a:t>grayscale(x)</a:t>
            </a:r>
            <a:r>
              <a:rPr lang="zh-TW" altLang="en-US" dirty="0"/>
              <a:t>：將圖片轉為灰階，</a:t>
            </a:r>
            <a:r>
              <a:rPr lang="en-US" altLang="zh-TW" dirty="0"/>
              <a:t>`0%` </a:t>
            </a:r>
            <a:r>
              <a:rPr lang="zh-TW" altLang="en-US" dirty="0"/>
              <a:t>是彩色，</a:t>
            </a:r>
            <a:r>
              <a:rPr lang="en-US" altLang="zh-TW" dirty="0"/>
              <a:t>`100%` </a:t>
            </a:r>
            <a:r>
              <a:rPr lang="zh-TW" altLang="en-US" dirty="0"/>
              <a:t>是全灰色。</a:t>
            </a:r>
          </a:p>
          <a:p>
            <a:r>
              <a:rPr lang="en-US" altLang="zh-TW" dirty="0"/>
              <a:t>invert(x)</a:t>
            </a:r>
            <a:r>
              <a:rPr lang="zh-TW" altLang="en-US" dirty="0"/>
              <a:t>：反轉圖片顏色，</a:t>
            </a:r>
            <a:r>
              <a:rPr lang="en-US" altLang="zh-TW" dirty="0"/>
              <a:t>`0%` </a:t>
            </a:r>
            <a:r>
              <a:rPr lang="zh-TW" altLang="en-US" dirty="0"/>
              <a:t>保持原狀，</a:t>
            </a:r>
            <a:r>
              <a:rPr lang="en-US" altLang="zh-TW" dirty="0"/>
              <a:t>`100%` </a:t>
            </a:r>
            <a:r>
              <a:rPr lang="zh-TW" altLang="en-US" dirty="0"/>
              <a:t>完全反轉。</a:t>
            </a:r>
          </a:p>
          <a:p>
            <a:r>
              <a:rPr lang="en-US" altLang="zh-TW" dirty="0"/>
              <a:t>opacity(x)</a:t>
            </a:r>
            <a:r>
              <a:rPr lang="zh-TW" altLang="en-US" dirty="0"/>
              <a:t>：調整透明度，</a:t>
            </a:r>
            <a:r>
              <a:rPr lang="en-US" altLang="zh-TW" dirty="0"/>
              <a:t>`0%` </a:t>
            </a:r>
            <a:r>
              <a:rPr lang="zh-TW" altLang="en-US" dirty="0"/>
              <a:t>完全透明，</a:t>
            </a:r>
            <a:r>
              <a:rPr lang="en-US" altLang="zh-TW" dirty="0"/>
              <a:t>`100%` </a:t>
            </a:r>
            <a:r>
              <a:rPr lang="zh-TW" altLang="en-US" dirty="0"/>
              <a:t>完全不透明。</a:t>
            </a:r>
          </a:p>
          <a:p>
            <a:r>
              <a:rPr lang="en-US" altLang="zh-TW" dirty="0"/>
              <a:t>sepia(x)</a:t>
            </a:r>
            <a:r>
              <a:rPr lang="zh-TW" altLang="en-US" dirty="0"/>
              <a:t>：將圖片轉換為棕褐色，製造復古效果，</a:t>
            </a:r>
            <a:r>
              <a:rPr lang="en-US" altLang="zh-TW" dirty="0"/>
              <a:t>`0%` </a:t>
            </a:r>
            <a:r>
              <a:rPr lang="zh-TW" altLang="en-US" dirty="0"/>
              <a:t>沒有效果，</a:t>
            </a:r>
            <a:r>
              <a:rPr lang="en-US" altLang="zh-TW" dirty="0"/>
              <a:t>`100%` </a:t>
            </a:r>
            <a:r>
              <a:rPr lang="zh-TW" altLang="en-US" dirty="0"/>
              <a:t>完全為棕褐色。</a:t>
            </a:r>
            <a:r>
              <a:rPr lang="en-US" altLang="zh-TW" dirty="0"/>
              <a:t>`</a:t>
            </a:r>
          </a:p>
          <a:p>
            <a:r>
              <a:rPr lang="en-US" altLang="zh-TW" dirty="0"/>
              <a:t>drop-shadow()</a:t>
            </a:r>
            <a:r>
              <a:rPr lang="zh-TW" altLang="en-US" dirty="0"/>
              <a:t>：為圖片添加陰影效果，類似於 </a:t>
            </a:r>
            <a:r>
              <a:rPr lang="en-US" altLang="zh-TW" dirty="0"/>
              <a:t>`box-shadow`</a:t>
            </a:r>
            <a:r>
              <a:rPr lang="zh-TW" altLang="en-US" dirty="0"/>
              <a:t>，可以設置陰影的水平位移、垂直位移、模糊半徑和陰影顏色。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2DC7A4D-CC73-434A-AAA8-AFB105B2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濾鏡屬性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1FC62A-EFD8-4AC2-943A-14B0558DA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9" b="5788"/>
          <a:stretch/>
        </p:blipFill>
        <p:spPr bwMode="auto">
          <a:xfrm>
            <a:off x="-3" y="4433850"/>
            <a:ext cx="9042403" cy="24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0120BB8-A19F-4AFE-99BF-8691B8BF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6"/>
          <a:stretch/>
        </p:blipFill>
        <p:spPr bwMode="auto">
          <a:xfrm>
            <a:off x="5950856" y="4103352"/>
            <a:ext cx="6164943" cy="7950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1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EC6BDC4-60DC-438B-8C90-56C964CC06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caption-side</a:t>
            </a:r>
            <a:r>
              <a:rPr lang="zh-TW" altLang="en-US" dirty="0"/>
              <a:t>：設定表格標題的位置，可設定</a:t>
            </a:r>
            <a:r>
              <a:rPr lang="en-US" altLang="zh-TW" dirty="0"/>
              <a:t>top</a:t>
            </a:r>
            <a:r>
              <a:rPr lang="zh-TW" altLang="en-US" dirty="0"/>
              <a:t>、</a:t>
            </a:r>
            <a:r>
              <a:rPr lang="en-US" altLang="zh-TW" dirty="0"/>
              <a:t>bottom</a:t>
            </a:r>
          </a:p>
          <a:p>
            <a:r>
              <a:rPr lang="en-US" altLang="zh-TW" dirty="0"/>
              <a:t>border-collapse</a:t>
            </a:r>
            <a:r>
              <a:rPr lang="zh-TW" altLang="en-US" dirty="0"/>
              <a:t>：設定表格邊框的顯示方式。</a:t>
            </a:r>
          </a:p>
          <a:p>
            <a:pPr lvl="1"/>
            <a:r>
              <a:rPr lang="en-US" altLang="zh-TW" dirty="0"/>
              <a:t>separate</a:t>
            </a:r>
            <a:r>
              <a:rPr lang="zh-TW" altLang="en-US" dirty="0"/>
              <a:t>：每個儲存格有獨立的邊框（預設值）。</a:t>
            </a:r>
          </a:p>
          <a:p>
            <a:pPr lvl="1"/>
            <a:r>
              <a:rPr lang="en-US" altLang="zh-TW" dirty="0"/>
              <a:t>collapse</a:t>
            </a:r>
            <a:r>
              <a:rPr lang="zh-TW" altLang="en-US" dirty="0"/>
              <a:t>：儲存格邊框合併為單一邊框。</a:t>
            </a:r>
          </a:p>
          <a:p>
            <a:r>
              <a:rPr lang="en-US" altLang="zh-TW" dirty="0"/>
              <a:t>table-layout</a:t>
            </a:r>
            <a:r>
              <a:rPr lang="zh-TW" altLang="en-US" dirty="0"/>
              <a:t>：設定表格的佈局方式。</a:t>
            </a:r>
          </a:p>
          <a:p>
            <a:pPr lvl="1"/>
            <a:r>
              <a:rPr lang="en-US" altLang="zh-TW" dirty="0"/>
              <a:t>auto</a:t>
            </a:r>
            <a:r>
              <a:rPr lang="zh-TW" altLang="en-US" dirty="0"/>
              <a:t>：儲存格寬度根據內容自動調整。</a:t>
            </a:r>
          </a:p>
          <a:p>
            <a:pPr lvl="1"/>
            <a:r>
              <a:rPr lang="en-US" altLang="zh-TW" dirty="0"/>
              <a:t>fixed</a:t>
            </a:r>
            <a:r>
              <a:rPr lang="zh-TW" altLang="en-US" dirty="0"/>
              <a:t>：儲存格寬度根據表格寬度和欄寬固定。</a:t>
            </a:r>
            <a:endParaRPr lang="en-US" altLang="zh-TW" dirty="0"/>
          </a:p>
          <a:p>
            <a:r>
              <a:rPr lang="zh-TW" altLang="en-US" dirty="0"/>
              <a:t>檔案：</a:t>
            </a:r>
            <a:r>
              <a:rPr lang="en-US" altLang="zh-TW" dirty="0"/>
              <a:t>Table.html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</p:spTree>
    <p:extLst>
      <p:ext uri="{BB962C8B-B14F-4D97-AF65-F5344CB8AC3E}">
        <p14:creationId xmlns:p14="http://schemas.microsoft.com/office/powerpoint/2010/main" val="142722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94AB6CF-7761-401A-AD67-61257984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表格屬性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8C956A-2E78-407C-89B9-BA0F3A6CB2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3DB7DE-5C13-4444-A80A-0B454CD7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7"/>
          <a:stretch/>
        </p:blipFill>
        <p:spPr>
          <a:xfrm>
            <a:off x="121980" y="4962525"/>
            <a:ext cx="2993031" cy="1390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D786A3-9520-41E0-A08D-CDA14618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1" y="181618"/>
            <a:ext cx="8868108" cy="34481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11AFB3-8D10-4EB1-86CA-49AF84E2C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30"/>
          <a:stretch/>
        </p:blipFill>
        <p:spPr>
          <a:xfrm>
            <a:off x="104441" y="1702641"/>
            <a:ext cx="3038475" cy="1176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E21AEE7-C602-4A50-BA94-FB6608D9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3705169"/>
            <a:ext cx="8868108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3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與</a:t>
            </a:r>
            <a:r>
              <a:rPr lang="en-US" altLang="zh-TW" dirty="0" err="1"/>
              <a:t>borderbox</a:t>
            </a:r>
            <a:r>
              <a:rPr lang="zh-TW" altLang="en-US" dirty="0"/>
              <a:t>不同的地方，在於 </a:t>
            </a:r>
            <a:r>
              <a:rPr lang="en-US" altLang="zh-TW" dirty="0"/>
              <a:t>Flexbox </a:t>
            </a:r>
            <a:r>
              <a:rPr lang="zh-TW" altLang="en-US" dirty="0"/>
              <a:t>的盒子模型具有：</a:t>
            </a:r>
          </a:p>
          <a:p>
            <a:pPr lvl="1"/>
            <a:r>
              <a:rPr lang="zh-TW" altLang="en-US" dirty="0"/>
              <a:t>水平的起點與終點 </a:t>
            </a:r>
            <a:r>
              <a:rPr lang="en-US" altLang="zh-TW" dirty="0"/>
              <a:t>( main start</a:t>
            </a:r>
            <a:r>
              <a:rPr lang="zh-TW" altLang="en-US" dirty="0"/>
              <a:t>、</a:t>
            </a:r>
            <a:r>
              <a:rPr lang="en-US" altLang="zh-TW" dirty="0"/>
              <a:t>main end )</a:t>
            </a:r>
          </a:p>
          <a:p>
            <a:pPr lvl="1"/>
            <a:r>
              <a:rPr lang="zh-TW" altLang="en-US" dirty="0"/>
              <a:t>垂直的起點與終點 </a:t>
            </a:r>
            <a:r>
              <a:rPr lang="en-US" altLang="zh-TW" dirty="0"/>
              <a:t>( cross start</a:t>
            </a:r>
            <a:r>
              <a:rPr lang="zh-TW" altLang="en-US" dirty="0"/>
              <a:t>、</a:t>
            </a:r>
            <a:r>
              <a:rPr lang="en-US" altLang="zh-TW" dirty="0"/>
              <a:t>cross end )</a:t>
            </a:r>
          </a:p>
          <a:p>
            <a:pPr lvl="1"/>
            <a:r>
              <a:rPr lang="zh-TW" altLang="en-US" dirty="0"/>
              <a:t>水平軸與垂直軸 </a:t>
            </a:r>
            <a:r>
              <a:rPr lang="en-US" altLang="zh-TW" dirty="0"/>
              <a:t>( main axis</a:t>
            </a:r>
            <a:r>
              <a:rPr lang="zh-TW" altLang="en-US" dirty="0"/>
              <a:t>、</a:t>
            </a:r>
            <a:r>
              <a:rPr lang="en-US" altLang="zh-TW" dirty="0"/>
              <a:t>cross axis )</a:t>
            </a:r>
          </a:p>
          <a:p>
            <a:pPr lvl="1"/>
            <a:r>
              <a:rPr lang="zh-TW" altLang="en-US" dirty="0"/>
              <a:t>水平尺寸與垂直尺寸 </a:t>
            </a:r>
            <a:r>
              <a:rPr lang="en-US" altLang="zh-TW" dirty="0"/>
              <a:t>( main size</a:t>
            </a:r>
            <a:r>
              <a:rPr lang="zh-TW" altLang="en-US" dirty="0"/>
              <a:t>、</a:t>
            </a:r>
            <a:r>
              <a:rPr lang="en-US" altLang="zh-TW" dirty="0"/>
              <a:t>cross size )</a:t>
            </a:r>
          </a:p>
          <a:p>
            <a:r>
              <a:rPr lang="en-US" altLang="zh-TW" dirty="0"/>
              <a:t>Flexbox </a:t>
            </a:r>
            <a:r>
              <a:rPr lang="zh-TW" altLang="en-US" dirty="0"/>
              <a:t>屬性如下：</a:t>
            </a:r>
            <a:endParaRPr lang="en-US" altLang="zh-TW" dirty="0"/>
          </a:p>
          <a:p>
            <a:pPr lvl="1"/>
            <a:r>
              <a:rPr lang="en-US" altLang="zh-TW" dirty="0"/>
              <a:t>display</a:t>
            </a:r>
          </a:p>
          <a:p>
            <a:pPr lvl="1"/>
            <a:r>
              <a:rPr lang="en-US" altLang="zh-TW" dirty="0"/>
              <a:t>flex-direction</a:t>
            </a:r>
          </a:p>
          <a:p>
            <a:pPr lvl="1"/>
            <a:r>
              <a:rPr lang="en-US" altLang="zh-TW" dirty="0"/>
              <a:t>justify-content</a:t>
            </a:r>
          </a:p>
          <a:p>
            <a:pPr lvl="1"/>
            <a:r>
              <a:rPr lang="en-US" altLang="zh-TW" dirty="0"/>
              <a:t>align-items</a:t>
            </a:r>
          </a:p>
          <a:p>
            <a:pPr lvl="1"/>
            <a:r>
              <a:rPr lang="en-US" altLang="zh-TW" dirty="0"/>
              <a:t>align-self</a:t>
            </a:r>
          </a:p>
          <a:p>
            <a:pPr lvl="1"/>
            <a:r>
              <a:rPr lang="en-US" altLang="zh-TW" dirty="0"/>
              <a:t>align-content</a:t>
            </a:r>
          </a:p>
          <a:p>
            <a:pPr lvl="1"/>
            <a:r>
              <a:rPr lang="en-US" altLang="zh-TW" dirty="0"/>
              <a:t>flex-wrap</a:t>
            </a:r>
          </a:p>
          <a:p>
            <a:pPr lvl="1"/>
            <a:r>
              <a:rPr lang="en-US" altLang="zh-TW" dirty="0"/>
              <a:t>order</a:t>
            </a:r>
          </a:p>
          <a:p>
            <a:pPr lvl="1"/>
            <a:r>
              <a:rPr lang="en-US" altLang="zh-TW" dirty="0"/>
              <a:t>flex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17D556-7965-48CB-A46A-1A41897D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0" y="947573"/>
            <a:ext cx="6195540" cy="29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72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Display</a:t>
            </a:r>
            <a:r>
              <a:rPr lang="zh-TW" altLang="en-US" dirty="0"/>
              <a:t>：展示方式，預設為</a:t>
            </a:r>
            <a:r>
              <a:rPr lang="en-US" altLang="zh-TW" dirty="0"/>
              <a:t>flex </a:t>
            </a:r>
          </a:p>
          <a:p>
            <a:r>
              <a:rPr lang="en-US" altLang="zh-TW" dirty="0"/>
              <a:t>flex-direction</a:t>
            </a:r>
            <a:r>
              <a:rPr lang="zh-TW" altLang="en-US" dirty="0"/>
              <a:t>：表示 </a:t>
            </a:r>
            <a:r>
              <a:rPr lang="en-US" altLang="zh-TW" dirty="0"/>
              <a:t>Flexbox </a:t>
            </a:r>
            <a:r>
              <a:rPr lang="zh-TW" altLang="en-US" dirty="0"/>
              <a:t>內容元素的排列方向。</a:t>
            </a:r>
          </a:p>
          <a:p>
            <a:pPr lvl="1"/>
            <a:r>
              <a:rPr lang="en-US" altLang="zh-TW" dirty="0"/>
              <a:t>row</a:t>
            </a:r>
            <a:r>
              <a:rPr lang="zh-TW" altLang="en-US" dirty="0"/>
              <a:t>：預設值，由左到右，從上到下</a:t>
            </a:r>
          </a:p>
          <a:p>
            <a:pPr lvl="1"/>
            <a:r>
              <a:rPr lang="en-US" altLang="zh-TW" dirty="0"/>
              <a:t>row-reverse</a:t>
            </a:r>
            <a:r>
              <a:rPr lang="zh-TW" altLang="en-US" dirty="0"/>
              <a:t>：與 </a:t>
            </a:r>
            <a:r>
              <a:rPr lang="en-US" altLang="zh-TW" dirty="0"/>
              <a:t>row </a:t>
            </a:r>
            <a:r>
              <a:rPr lang="zh-TW" altLang="en-US" dirty="0"/>
              <a:t>相反</a:t>
            </a:r>
          </a:p>
          <a:p>
            <a:pPr lvl="1"/>
            <a:r>
              <a:rPr lang="en-US" altLang="zh-TW" dirty="0"/>
              <a:t>column</a:t>
            </a:r>
            <a:r>
              <a:rPr lang="zh-TW" altLang="en-US" dirty="0"/>
              <a:t>：從上到下，再由左到右</a:t>
            </a:r>
          </a:p>
          <a:p>
            <a:pPr lvl="1"/>
            <a:r>
              <a:rPr lang="en-US" altLang="zh-TW" dirty="0"/>
              <a:t>column-reverse</a:t>
            </a:r>
            <a:r>
              <a:rPr lang="zh-TW" altLang="en-US" dirty="0"/>
              <a:t>：與 </a:t>
            </a:r>
            <a:r>
              <a:rPr lang="en-US" altLang="zh-TW" dirty="0"/>
              <a:t>column </a:t>
            </a:r>
            <a:r>
              <a:rPr lang="zh-TW" altLang="en-US" dirty="0"/>
              <a:t>相反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9072" y="268191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Flexbox</a:t>
            </a:r>
            <a:r>
              <a:rPr lang="zh-TW" altLang="en-US" dirty="0"/>
              <a:t>顯示方式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6B4AE-50C9-42E5-974D-0B4CF696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059121"/>
            <a:ext cx="2753109" cy="31246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5B7BD21-E2E8-4BAB-815B-2DEA74EC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509" y="973384"/>
            <a:ext cx="2181529" cy="16480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663FE4-801B-4631-93BC-A460E5DF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4" y="3835872"/>
            <a:ext cx="3057952" cy="29245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89A7E7-7F94-4F4E-AA07-20979732A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43" y="4946272"/>
            <a:ext cx="5944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7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justify-content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在主軸上的對齊方式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：靠左對齊（預設值）。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：靠右對齊。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：居中對齊。</a:t>
            </a:r>
          </a:p>
          <a:p>
            <a:pPr lvl="1"/>
            <a:r>
              <a:rPr lang="en-US" altLang="zh-TW" dirty="0"/>
              <a:t>space-between</a:t>
            </a:r>
            <a:r>
              <a:rPr lang="zh-TW" altLang="en-US" dirty="0"/>
              <a:t>：左右對齊，間距均等。</a:t>
            </a:r>
          </a:p>
          <a:p>
            <a:pPr lvl="1"/>
            <a:r>
              <a:rPr lang="en-US" altLang="zh-TW" dirty="0"/>
              <a:t>space-around</a:t>
            </a:r>
            <a:r>
              <a:rPr lang="zh-TW" altLang="en-US" dirty="0"/>
              <a:t>：分散對齊，間距均等。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A2B601-D221-46CF-AD26-2109282C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3" y="3123946"/>
            <a:ext cx="3105583" cy="36390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7E802A-2B3D-41EE-BB9B-D7378289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166" y="3057046"/>
            <a:ext cx="4495584" cy="38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1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（</a:t>
            </a:r>
            <a:r>
              <a:rPr lang="en-US" altLang="zh-TW" dirty="0"/>
              <a:t>Cascading Style Sheets</a:t>
            </a:r>
            <a:r>
              <a:rPr lang="zh-TW" altLang="en-US" dirty="0"/>
              <a:t>，層疊樣式表）用來控制網頁的外觀，包括排版、顯示格式、樣式及視覺效果，提升了</a:t>
            </a:r>
            <a:r>
              <a:rPr lang="en-US" altLang="zh-TW" dirty="0"/>
              <a:t>HTML</a:t>
            </a:r>
            <a:r>
              <a:rPr lang="zh-TW" altLang="en-US" dirty="0"/>
              <a:t>的設計靈活性與美觀。</a:t>
            </a:r>
          </a:p>
          <a:p>
            <a:r>
              <a:rPr lang="en-US" altLang="zh-TW" dirty="0"/>
              <a:t>HTML</a:t>
            </a:r>
            <a:r>
              <a:rPr lang="zh-TW" altLang="en-US" dirty="0"/>
              <a:t>原本是設計來處理內容的結構化，對於美觀方面的控制有限。</a:t>
            </a:r>
            <a:r>
              <a:rPr lang="en-US" altLang="zh-TW" dirty="0"/>
              <a:t>CSS</a:t>
            </a:r>
            <a:r>
              <a:rPr lang="zh-TW" altLang="en-US" dirty="0"/>
              <a:t>允許網頁開發者控制外觀，讓內容和呈現分離，這樣能提高維護的靈活度和效率。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7E583-78C8-40E3-A358-E35E65FBD9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8890" y="5292563"/>
            <a:ext cx="570395" cy="95785"/>
          </a:xfrm>
        </p:spPr>
        <p:txBody>
          <a:bodyPr>
            <a:normAutofit fontScale="25000" lnSpcReduction="20000"/>
          </a:bodyPr>
          <a:lstStyle/>
          <a:p>
            <a:endParaRPr lang="zh-TW" altLang="en-US" dirty="0"/>
          </a:p>
        </p:txBody>
      </p:sp>
      <p:pic>
        <p:nvPicPr>
          <p:cNvPr id="1026" name="Picture 2" descr="#轉發 CSS - 梗圖板 | Dcard">
            <a:extLst>
              <a:ext uri="{FF2B5EF4-FFF2-40B4-BE49-F238E27FC236}">
                <a16:creationId xmlns:a16="http://schemas.microsoft.com/office/drawing/2014/main" id="{26496E32-B0DB-4480-AD15-C56821F1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8" y="2433918"/>
            <a:ext cx="2501402" cy="43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40?wx_fmt=jpeg">
            <a:extLst>
              <a:ext uri="{FF2B5EF4-FFF2-40B4-BE49-F238E27FC236}">
                <a16:creationId xmlns:a16="http://schemas.microsoft.com/office/drawing/2014/main" id="{C75F61BB-AB6C-4C4E-B852-338B0EB7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64" y="2433918"/>
            <a:ext cx="4222376" cy="31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87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align-items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在副軸上的對齊方式。</a:t>
            </a:r>
          </a:p>
          <a:p>
            <a:pPr lvl="1"/>
            <a:r>
              <a:rPr lang="en-US" altLang="zh-TW" dirty="0"/>
              <a:t>flex-start</a:t>
            </a:r>
            <a:r>
              <a:rPr lang="zh-TW" altLang="en-US" dirty="0"/>
              <a:t>：靠上對齊。</a:t>
            </a:r>
          </a:p>
          <a:p>
            <a:pPr lvl="1"/>
            <a:r>
              <a:rPr lang="en-US" altLang="zh-TW" dirty="0"/>
              <a:t>flex-end</a:t>
            </a:r>
            <a:r>
              <a:rPr lang="zh-TW" altLang="en-US" dirty="0"/>
              <a:t>：靠下對齊。</a:t>
            </a:r>
          </a:p>
          <a:p>
            <a:pPr lvl="1"/>
            <a:r>
              <a:rPr lang="en-US" altLang="zh-TW" dirty="0"/>
              <a:t>center</a:t>
            </a:r>
            <a:r>
              <a:rPr lang="zh-TW" altLang="en-US" dirty="0"/>
              <a:t>：垂直居中對齊。</a:t>
            </a:r>
          </a:p>
          <a:p>
            <a:pPr lvl="1"/>
            <a:r>
              <a:rPr lang="en-US" altLang="zh-TW" dirty="0"/>
              <a:t>stretch</a:t>
            </a:r>
            <a:r>
              <a:rPr lang="zh-TW" altLang="en-US" dirty="0"/>
              <a:t>：拉伸以填滿容器（預設值）。</a:t>
            </a:r>
          </a:p>
          <a:p>
            <a:pPr lvl="1"/>
            <a:r>
              <a:rPr lang="en-US" altLang="zh-TW" dirty="0"/>
              <a:t>baseline</a:t>
            </a:r>
            <a:r>
              <a:rPr lang="zh-TW" altLang="en-US" dirty="0"/>
              <a:t>：基線對齊。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D2F38-9157-4CC4-986E-7A336C9E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05"/>
          <a:stretch/>
        </p:blipFill>
        <p:spPr>
          <a:xfrm>
            <a:off x="6611262" y="1982600"/>
            <a:ext cx="2603721" cy="4694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941EB3-5993-424C-AC05-AFC232C0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2"/>
          <a:stretch/>
        </p:blipFill>
        <p:spPr>
          <a:xfrm>
            <a:off x="9401172" y="3196356"/>
            <a:ext cx="2603721" cy="34806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977805-B287-4280-AE73-AEDCB411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685997"/>
            <a:ext cx="653506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5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flex-wrap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是否換行。</a:t>
            </a:r>
          </a:p>
          <a:p>
            <a:pPr lvl="1"/>
            <a:r>
              <a:rPr lang="en-US" altLang="zh-TW" dirty="0" err="1"/>
              <a:t>nowrap</a:t>
            </a:r>
            <a:r>
              <a:rPr lang="zh-TW" altLang="en-US" dirty="0"/>
              <a:t>：不換行（預設值）。</a:t>
            </a:r>
          </a:p>
          <a:p>
            <a:pPr lvl="1"/>
            <a:r>
              <a:rPr lang="en-US" altLang="zh-TW" dirty="0"/>
              <a:t>wrap</a:t>
            </a:r>
            <a:r>
              <a:rPr lang="zh-TW" altLang="en-US" dirty="0"/>
              <a:t>：自動換行。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E622F-3F09-432D-9273-BF7160A65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56"/>
          <a:stretch/>
        </p:blipFill>
        <p:spPr>
          <a:xfrm>
            <a:off x="76201" y="2105025"/>
            <a:ext cx="2457450" cy="35148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FA6D22-8B6A-4A46-98AB-7251AB5F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3"/>
          <a:stretch/>
        </p:blipFill>
        <p:spPr>
          <a:xfrm>
            <a:off x="2693851" y="2105025"/>
            <a:ext cx="2574122" cy="42481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6543C31-409B-4932-B766-307CDBA6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1875051"/>
            <a:ext cx="6848474" cy="4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flex</a:t>
            </a:r>
            <a:r>
              <a:rPr lang="zh-TW" altLang="en-US" dirty="0"/>
              <a:t>：由三個屬性組合而成，分別為「</a:t>
            </a:r>
            <a:r>
              <a:rPr lang="en-US" altLang="zh-TW" dirty="0"/>
              <a:t>flex-grow</a:t>
            </a:r>
            <a:r>
              <a:rPr lang="zh-TW" altLang="en-US" dirty="0"/>
              <a:t>」、「</a:t>
            </a:r>
            <a:r>
              <a:rPr lang="en-US" altLang="zh-TW" dirty="0"/>
              <a:t>flex-shrink</a:t>
            </a:r>
            <a:r>
              <a:rPr lang="zh-TW" altLang="en-US" dirty="0"/>
              <a:t>」和「</a:t>
            </a:r>
            <a:r>
              <a:rPr lang="en-US" altLang="zh-TW" dirty="0"/>
              <a:t>flex-basis</a:t>
            </a:r>
            <a:r>
              <a:rPr lang="zh-TW" altLang="en-US" dirty="0"/>
              <a:t>」</a:t>
            </a:r>
          </a:p>
          <a:p>
            <a:pPr lvl="1"/>
            <a:r>
              <a:rPr lang="en-US" altLang="zh-TW" dirty="0"/>
              <a:t>flex-grow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的放大比例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0</a:t>
            </a:r>
            <a:r>
              <a:rPr lang="zh-TW" altLang="en-US" dirty="0"/>
              <a:t>，表示不放</a:t>
            </a:r>
          </a:p>
          <a:p>
            <a:pPr lvl="1"/>
            <a:r>
              <a:rPr lang="en-US" altLang="zh-TW" dirty="0"/>
              <a:t>flex-shrink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的縮小比例。</a:t>
            </a:r>
          </a:p>
          <a:p>
            <a:pPr lvl="2"/>
            <a:r>
              <a:rPr lang="zh-TW" altLang="en-US" dirty="0"/>
              <a:t>預設值為 </a:t>
            </a:r>
            <a:r>
              <a:rPr lang="en-US" altLang="zh-TW" dirty="0"/>
              <a:t>1</a:t>
            </a:r>
            <a:r>
              <a:rPr lang="zh-TW" altLang="en-US" dirty="0"/>
              <a:t>，表示可以縮小。</a:t>
            </a:r>
          </a:p>
          <a:p>
            <a:pPr lvl="1"/>
            <a:r>
              <a:rPr lang="en-US" altLang="zh-TW" dirty="0"/>
              <a:t>flex-basis</a:t>
            </a:r>
            <a:r>
              <a:rPr lang="zh-TW" altLang="en-US" dirty="0"/>
              <a:t>：設定 </a:t>
            </a:r>
            <a:r>
              <a:rPr lang="en-US" altLang="zh-TW" dirty="0"/>
              <a:t>Flex Item </a:t>
            </a:r>
            <a:r>
              <a:rPr lang="zh-TW" altLang="en-US" dirty="0"/>
              <a:t>的初始大小</a:t>
            </a:r>
          </a:p>
          <a:p>
            <a:pPr lvl="1"/>
            <a:r>
              <a:rPr lang="zh-TW" altLang="en-US" dirty="0"/>
              <a:t>長度（例如 </a:t>
            </a:r>
            <a:r>
              <a:rPr lang="en-US" altLang="zh-TW" dirty="0"/>
              <a:t>100px</a:t>
            </a:r>
            <a:r>
              <a:rPr lang="zh-TW" altLang="en-US" dirty="0"/>
              <a:t>）、百分比（例如 </a:t>
            </a:r>
            <a:r>
              <a:rPr lang="en-US" altLang="zh-TW" dirty="0"/>
              <a:t>50%</a:t>
            </a:r>
            <a:r>
              <a:rPr lang="zh-TW" altLang="en-US" dirty="0"/>
              <a:t>）或 </a:t>
            </a:r>
            <a:r>
              <a:rPr lang="en-US" altLang="zh-TW" dirty="0"/>
              <a:t>auto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flexbox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475529-C254-4B47-98E6-3D40A23CC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ACC87D-BC97-4E55-914A-6B26D7BF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" y="3429000"/>
            <a:ext cx="3648584" cy="20100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88B33E-ADDE-4CA0-A4FD-31E9B8F2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2" y="373731"/>
            <a:ext cx="2633920" cy="64842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3D68C35-1D45-4EA8-8B44-58CAB4BF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29000"/>
            <a:ext cx="4136428" cy="1197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1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是一種 </a:t>
            </a:r>
            <a:r>
              <a:rPr lang="en-US" altLang="zh-TW" dirty="0"/>
              <a:t>CSS </a:t>
            </a:r>
            <a:r>
              <a:rPr lang="zh-TW" altLang="en-US" dirty="0"/>
              <a:t>佈局模型，用於在二維空間中排列元素。</a:t>
            </a:r>
          </a:p>
          <a:p>
            <a:r>
              <a:rPr lang="zh-TW" altLang="en-US" dirty="0"/>
              <a:t>通過設定父元素（</a:t>
            </a:r>
            <a:r>
              <a:rPr lang="en-US" altLang="zh-TW" dirty="0"/>
              <a:t>Grid Container</a:t>
            </a:r>
            <a:r>
              <a:rPr lang="zh-TW" altLang="en-US" dirty="0"/>
              <a:t>）和子元素（</a:t>
            </a:r>
            <a:r>
              <a:rPr lang="en-US" altLang="zh-TW" dirty="0"/>
              <a:t>Grid Item</a:t>
            </a:r>
            <a:r>
              <a:rPr lang="zh-TW" altLang="en-US" dirty="0"/>
              <a:t>）的屬性，可以輕鬆實現複雜的網格佈局。</a:t>
            </a:r>
          </a:p>
          <a:p>
            <a:r>
              <a:rPr lang="en-US" altLang="zh-TW" dirty="0"/>
              <a:t>Grid Container</a:t>
            </a:r>
            <a:r>
              <a:rPr lang="zh-TW" altLang="en-US" dirty="0"/>
              <a:t>：設定 </a:t>
            </a:r>
            <a:r>
              <a:rPr lang="en-US" altLang="zh-TW" dirty="0"/>
              <a:t>display: grid </a:t>
            </a:r>
            <a:r>
              <a:rPr lang="zh-TW" altLang="en-US" dirty="0"/>
              <a:t>的元素，用於包裹子元素。</a:t>
            </a:r>
          </a:p>
          <a:p>
            <a:r>
              <a:rPr lang="en-US" altLang="zh-TW" dirty="0"/>
              <a:t>Grid Item</a:t>
            </a:r>
            <a:r>
              <a:rPr lang="zh-TW" altLang="en-US" dirty="0"/>
              <a:t>：</a:t>
            </a:r>
            <a:r>
              <a:rPr lang="en-US" altLang="zh-TW" dirty="0"/>
              <a:t>Grid Container </a:t>
            </a:r>
            <a:r>
              <a:rPr lang="zh-TW" altLang="en-US" dirty="0"/>
              <a:t>的直接子元素，可以通過 </a:t>
            </a:r>
            <a:r>
              <a:rPr lang="en-US" altLang="zh-TW" dirty="0"/>
              <a:t>Grid </a:t>
            </a:r>
            <a:r>
              <a:rPr lang="zh-TW" altLang="en-US" dirty="0"/>
              <a:t>屬性進行排列。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FE10FE-3CAB-4183-BD6E-3392091E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3" y="2724011"/>
            <a:ext cx="4220164" cy="1981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7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12115800" cy="5208341"/>
          </a:xfrm>
        </p:spPr>
        <p:txBody>
          <a:bodyPr>
            <a:normAutofit/>
          </a:bodyPr>
          <a:lstStyle/>
          <a:p>
            <a:r>
              <a:rPr lang="zh-TW" altLang="en-US" dirty="0"/>
              <a:t>首先要準備一個 </a:t>
            </a:r>
            <a:r>
              <a:rPr lang="en-US" altLang="zh-TW" dirty="0"/>
              <a:t>grid </a:t>
            </a:r>
            <a:r>
              <a:rPr lang="zh-TW" altLang="en-US" dirty="0"/>
              <a:t>容器。</a:t>
            </a:r>
          </a:p>
          <a:p>
            <a:r>
              <a:rPr lang="zh-TW" altLang="en-US" dirty="0"/>
              <a:t>接著我們要使用：</a:t>
            </a:r>
          </a:p>
          <a:p>
            <a:r>
              <a:rPr lang="en-US" altLang="zh-TW" dirty="0"/>
              <a:t>grid-template-rows </a:t>
            </a:r>
            <a:r>
              <a:rPr lang="zh-TW" altLang="en-US" dirty="0"/>
              <a:t>（切出橫的 </a:t>
            </a:r>
            <a:r>
              <a:rPr lang="en-US" altLang="zh-TW" dirty="0"/>
              <a:t>rows</a:t>
            </a:r>
            <a:r>
              <a:rPr lang="zh-TW" altLang="en-US" dirty="0"/>
              <a:t>）的格子</a:t>
            </a:r>
          </a:p>
          <a:p>
            <a:r>
              <a:rPr lang="en-US" altLang="zh-TW" dirty="0"/>
              <a:t>grid-template-columns </a:t>
            </a:r>
            <a:r>
              <a:rPr lang="zh-TW" altLang="en-US" dirty="0"/>
              <a:t>（切出直的 </a:t>
            </a:r>
            <a:r>
              <a:rPr lang="en-US" altLang="zh-TW" dirty="0"/>
              <a:t>columns</a:t>
            </a:r>
            <a:r>
              <a:rPr lang="zh-TW" altLang="en-US" dirty="0"/>
              <a:t>）的格子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33017C-9806-44CA-95E8-3B814EAF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9" y="2635288"/>
            <a:ext cx="6406102" cy="3917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01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48350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處理排列</a:t>
            </a:r>
          </a:p>
          <a:p>
            <a:r>
              <a:rPr lang="en-US" altLang="zh-TW" dirty="0"/>
              <a:t>justify-items </a:t>
            </a:r>
            <a:r>
              <a:rPr lang="zh-TW" altLang="en-US" dirty="0"/>
              <a:t>設定儲存格內容的水平位置（左中右），</a:t>
            </a:r>
          </a:p>
          <a:p>
            <a:r>
              <a:rPr lang="en-US" altLang="zh-TW" dirty="0"/>
              <a:t>align-items </a:t>
            </a:r>
            <a:r>
              <a:rPr lang="zh-TW" altLang="en-US" dirty="0"/>
              <a:t>設定儲存格內容的垂直位置（上中下），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3C6DB5-A6BD-47A9-B618-189453B5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" y="2301070"/>
            <a:ext cx="4620117" cy="2928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79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Grid </a:t>
            </a:r>
            <a:r>
              <a:rPr lang="zh-TW" altLang="en-US" dirty="0"/>
              <a:t>專用的關鍵字與語法</a:t>
            </a:r>
          </a:p>
          <a:p>
            <a:r>
              <a:rPr lang="en-US" altLang="zh-TW" dirty="0"/>
              <a:t>auto</a:t>
            </a:r>
            <a:r>
              <a:rPr lang="zh-TW" altLang="en-US" dirty="0"/>
              <a:t>：當單位設為 </a:t>
            </a:r>
            <a:r>
              <a:rPr lang="en-US" altLang="zh-TW" dirty="0"/>
              <a:t>auto</a:t>
            </a:r>
            <a:r>
              <a:rPr lang="zh-TW" altLang="en-US" dirty="0"/>
              <a:t>，會隨著父層自動填滿剩餘空間</a:t>
            </a:r>
          </a:p>
          <a:p>
            <a:r>
              <a:rPr lang="en-US" altLang="zh-TW" dirty="0" err="1"/>
              <a:t>fr</a:t>
            </a:r>
            <a:r>
              <a:rPr lang="zh-TW" altLang="en-US" dirty="0"/>
              <a:t>：意思是「平均幾等分」</a:t>
            </a:r>
          </a:p>
          <a:p>
            <a:r>
              <a:rPr lang="en-US" altLang="zh-TW" dirty="0"/>
              <a:t>repeat()</a:t>
            </a:r>
            <a:r>
              <a:rPr lang="zh-TW" altLang="en-US" dirty="0"/>
              <a:t>：</a:t>
            </a:r>
          </a:p>
          <a:p>
            <a:pPr lvl="1"/>
            <a:r>
              <a:rPr lang="zh-TW" altLang="en-US" dirty="0"/>
              <a:t>重複的部分可以使用 </a:t>
            </a:r>
            <a:r>
              <a:rPr lang="en-US" altLang="zh-TW" dirty="0"/>
              <a:t>repeat(</a:t>
            </a:r>
            <a:r>
              <a:rPr lang="zh-TW" altLang="en-US" dirty="0"/>
              <a:t>個數</a:t>
            </a:r>
            <a:r>
              <a:rPr lang="en-US" altLang="zh-TW" dirty="0"/>
              <a:t>, </a:t>
            </a:r>
            <a:r>
              <a:rPr lang="zh-TW" altLang="en-US" dirty="0"/>
              <a:t>單位</a:t>
            </a:r>
            <a:r>
              <a:rPr lang="en-US" altLang="zh-TW" dirty="0"/>
              <a:t>) </a:t>
            </a:r>
            <a:r>
              <a:rPr lang="zh-TW" altLang="en-US" dirty="0"/>
              <a:t>簡寫。</a:t>
            </a:r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repeat(2, 1fr) </a:t>
            </a:r>
            <a:r>
              <a:rPr lang="zh-TW" altLang="en-US" dirty="0"/>
              <a:t>是「重複 </a:t>
            </a:r>
            <a:r>
              <a:rPr lang="en-US" altLang="zh-TW" dirty="0"/>
              <a:t>2 </a:t>
            </a:r>
            <a:r>
              <a:rPr lang="zh-TW" altLang="en-US" dirty="0"/>
              <a:t>個平均二等分」。</a:t>
            </a:r>
          </a:p>
          <a:p>
            <a:r>
              <a:rPr lang="en-US" altLang="zh-TW" dirty="0"/>
              <a:t>auto-fill</a:t>
            </a:r>
            <a:r>
              <a:rPr lang="zh-TW" altLang="en-US" dirty="0"/>
              <a:t>：</a:t>
            </a:r>
          </a:p>
          <a:p>
            <a:pPr lvl="1"/>
            <a:r>
              <a:rPr lang="en-US" altLang="zh-TW" dirty="0"/>
              <a:t>auto-fill </a:t>
            </a:r>
            <a:r>
              <a:rPr lang="zh-TW" altLang="en-US" dirty="0"/>
              <a:t>會自動計算並於剩餘空間內填滿格子，無需手動指定每個格子的數量</a:t>
            </a:r>
          </a:p>
          <a:p>
            <a:pPr lvl="1"/>
            <a:r>
              <a:rPr lang="en-US" altLang="zh-TW" dirty="0"/>
              <a:t>repeat(auto-fill, 100px) </a:t>
            </a:r>
            <a:r>
              <a:rPr lang="zh-TW" altLang="en-US" dirty="0"/>
              <a:t>是「重複，並自動填滿多個 </a:t>
            </a:r>
            <a:r>
              <a:rPr lang="en-US" altLang="zh-TW" dirty="0"/>
              <a:t>100px </a:t>
            </a:r>
            <a:r>
              <a:rPr lang="zh-TW" altLang="en-US" dirty="0"/>
              <a:t>格子」。</a:t>
            </a:r>
          </a:p>
          <a:p>
            <a:r>
              <a:rPr lang="en-US" altLang="zh-TW" dirty="0"/>
              <a:t>minmax(</a:t>
            </a:r>
            <a:r>
              <a:rPr lang="zh-TW" altLang="en-US" dirty="0"/>
              <a:t>最小值</a:t>
            </a:r>
            <a:r>
              <a:rPr lang="en-US" altLang="zh-TW" dirty="0"/>
              <a:t>, </a:t>
            </a:r>
            <a:r>
              <a:rPr lang="zh-TW" altLang="en-US" dirty="0"/>
              <a:t>最大值</a:t>
            </a:r>
            <a:r>
              <a:rPr lang="en-US" altLang="zh-TW" dirty="0"/>
              <a:t>) </a:t>
            </a:r>
          </a:p>
          <a:p>
            <a:pPr lvl="1"/>
            <a:r>
              <a:rPr lang="zh-TW" altLang="en-US" dirty="0"/>
              <a:t>指定格子的大小範圍，可以設定最大最小值。</a:t>
            </a:r>
          </a:p>
          <a:p>
            <a:pPr lvl="1"/>
            <a:r>
              <a:rPr lang="zh-TW" altLang="en-US" dirty="0"/>
              <a:t>適合做照片牆或圖鑑</a:t>
            </a:r>
          </a:p>
          <a:p>
            <a:pPr lvl="1"/>
            <a:r>
              <a:rPr lang="en-US" altLang="zh-TW" dirty="0"/>
              <a:t>repeat(auto-fill, minmax(100px, 1fr)) </a:t>
            </a:r>
            <a:r>
              <a:rPr lang="zh-TW" altLang="en-US" dirty="0"/>
              <a:t>是「重複，並自動填滿多個格子，每個格子最小是 </a:t>
            </a:r>
            <a:r>
              <a:rPr lang="en-US" altLang="zh-TW" dirty="0"/>
              <a:t>100px</a:t>
            </a:r>
            <a:r>
              <a:rPr lang="zh-TW" altLang="en-US" dirty="0"/>
              <a:t>，最大是平均一等分」。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104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6B024D-8585-4C64-B330-42E55C1C6C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973385"/>
            <a:ext cx="11963401" cy="4722566"/>
          </a:xfrm>
        </p:spPr>
        <p:txBody>
          <a:bodyPr>
            <a:normAutofit/>
          </a:bodyPr>
          <a:lstStyle/>
          <a:p>
            <a:r>
              <a:rPr lang="zh-TW" altLang="en-US" dirty="0"/>
              <a:t>排序方式：</a:t>
            </a:r>
            <a:r>
              <a:rPr lang="en-US" altLang="zh-TW" dirty="0"/>
              <a:t>grid-auto-flow</a:t>
            </a:r>
          </a:p>
          <a:p>
            <a:r>
              <a:rPr lang="en-US" altLang="zh-TW" dirty="0"/>
              <a:t>grid-auto-flow </a:t>
            </a:r>
            <a:r>
              <a:rPr lang="zh-TW" altLang="en-US" dirty="0"/>
              <a:t>決定排列的方式，預設值是 </a:t>
            </a:r>
            <a:r>
              <a:rPr lang="en-US" altLang="zh-TW" dirty="0"/>
              <a:t>row</a:t>
            </a:r>
            <a:r>
              <a:rPr lang="zh-TW" altLang="en-US" dirty="0"/>
              <a:t>，就是「先橫的，再直的」，也可以將它設為 </a:t>
            </a:r>
            <a:r>
              <a:rPr lang="en-US" altLang="zh-TW" dirty="0"/>
              <a:t>column</a:t>
            </a:r>
            <a:r>
              <a:rPr lang="zh-TW" altLang="en-US" dirty="0"/>
              <a:t>，變成「先直的，再橫的」。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62037D-979E-4A8F-A8D4-B2ABED8B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8601"/>
            <a:ext cx="780206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2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C4BAA7A-D0F0-43F2-9097-9AED5C4E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AF863A-2A55-455E-A460-546C9A8AD1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BE3F51-D153-4EAD-8999-A636C655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384"/>
            <a:ext cx="12192000" cy="3851491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215DE13-931B-493B-A23D-4D7D7CBF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70227"/>
            <a:ext cx="8877067" cy="11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03381D-3768-4B74-911A-F1C8DF273684}"/>
              </a:ext>
            </a:extLst>
          </p:cNvPr>
          <p:cNvSpPr txBox="1"/>
          <p:nvPr/>
        </p:nvSpPr>
        <p:spPr>
          <a:xfrm>
            <a:off x="1690915" y="6236394"/>
            <a:ext cx="625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製作兩欄的效果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6616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隨著無線網路和行動裝置的普及，行動上網的使用已經超過</a:t>
            </a:r>
            <a:r>
              <a:rPr lang="en-US" altLang="zh-TW" dirty="0"/>
              <a:t>PC</a:t>
            </a:r>
            <a:r>
              <a:rPr lang="zh-TW" altLang="en-US" dirty="0"/>
              <a:t>上網，這讓開發者需要考慮如何設計適應各種裝置的網站。開發者面對的挑戰包括：	</a:t>
            </a:r>
          </a:p>
          <a:p>
            <a:r>
              <a:rPr lang="zh-TW" altLang="en-US" dirty="0"/>
              <a:t>執行速度：行動裝置的執行速度較慢，頁面若包含過多的圖片或</a:t>
            </a:r>
            <a:r>
              <a:rPr lang="en-US" altLang="zh-TW" dirty="0"/>
              <a:t>JavaScript</a:t>
            </a:r>
            <a:r>
              <a:rPr lang="zh-TW" altLang="en-US" dirty="0"/>
              <a:t>，可能會影響頁面加載速度。	</a:t>
            </a:r>
          </a:p>
          <a:p>
            <a:r>
              <a:rPr lang="zh-TW" altLang="en-US" dirty="0"/>
              <a:t>使用方式不同：行動裝置的操作方式和桌面設備不同，像是縮放、滾動等操作方式不適用於行動裝置。	</a:t>
            </a:r>
          </a:p>
          <a:p>
            <a:r>
              <a:rPr lang="zh-TW" altLang="en-US" dirty="0"/>
              <a:t>版面尺寸差異：不同裝置有不同的螢幕尺寸，設計必須靈活適應。</a:t>
            </a:r>
          </a:p>
          <a:p>
            <a:r>
              <a:rPr lang="zh-TW" altLang="en-US" dirty="0"/>
              <a:t>為了應對這些挑戰，通常會使用兩種設計方法：	</a:t>
            </a:r>
          </a:p>
          <a:p>
            <a:r>
              <a:rPr lang="zh-TW" altLang="en-US" dirty="0"/>
              <a:t>自適應網頁設計 </a:t>
            </a:r>
            <a:r>
              <a:rPr lang="en-US" altLang="zh-TW" dirty="0"/>
              <a:t>(AWD)	</a:t>
            </a:r>
          </a:p>
          <a:p>
            <a:r>
              <a:rPr lang="zh-TW" altLang="en-US" dirty="0"/>
              <a:t>響應式網頁設計 </a:t>
            </a:r>
            <a:r>
              <a:rPr lang="en-US" altLang="zh-TW" dirty="0"/>
              <a:t>(RWD)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59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2D1149-FE8E-4AB8-AFA7-02F8ED340F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5862918" cy="1949110"/>
          </a:xfrm>
        </p:spPr>
        <p:txBody>
          <a:bodyPr/>
          <a:lstStyle/>
          <a:p>
            <a:r>
              <a:rPr lang="zh-TW" altLang="en-US" dirty="0"/>
              <a:t>有三種寫入方式：</a:t>
            </a:r>
            <a:endParaRPr lang="en-US" altLang="zh-TW" dirty="0"/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：在</a:t>
            </a:r>
            <a:r>
              <a:rPr lang="zh-TW" altLang="en-US" dirty="0">
                <a:cs typeface="王漢宗顏楷體"/>
                <a:sym typeface="王漢宗顏楷體"/>
              </a:rPr>
              <a:t>標籤中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style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屬性設定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</a:p>
          <a:p>
            <a:pPr lvl="1"/>
            <a:r>
              <a:rPr lang="zh-TW" altLang="en-US" sz="18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內部樣式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：使用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`&lt;style&gt;`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元素嵌入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外部樣式</a:t>
            </a:r>
            <a:r>
              <a:rPr lang="zh-TW" altLang="en-US" dirty="0"/>
              <a:t>：連結或匯入外部的</a:t>
            </a:r>
            <a:r>
              <a:rPr lang="en-US" altLang="zh-TW" dirty="0"/>
              <a:t>CSS</a:t>
            </a:r>
            <a:r>
              <a:rPr lang="zh-TW" altLang="en-US" dirty="0"/>
              <a:t>檔案。</a:t>
            </a:r>
          </a:p>
          <a:p>
            <a:pPr lvl="2"/>
            <a:r>
              <a:rPr lang="zh-TW" altLang="en-US" dirty="0"/>
              <a:t>寫一個</a:t>
            </a:r>
            <a:r>
              <a:rPr lang="en-US" altLang="zh-TW" dirty="0"/>
              <a:t>CSS</a:t>
            </a:r>
            <a:r>
              <a:rPr lang="zh-TW" altLang="en-US" dirty="0"/>
              <a:t>檔，然後再使用</a:t>
            </a:r>
            <a:r>
              <a:rPr lang="en-US" altLang="zh-TW" dirty="0"/>
              <a:t>`&lt;link&gt;`</a:t>
            </a:r>
            <a:r>
              <a:rPr lang="zh-TW" altLang="en-US" dirty="0"/>
              <a:t>到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B6143DD-5026-45F4-9E88-3E985555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中套用</a:t>
            </a:r>
            <a:r>
              <a:rPr lang="en-US" altLang="zh-TW" dirty="0"/>
              <a:t>CSS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03D892-AACD-407F-A67C-59881BC92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11396" y="3966354"/>
            <a:ext cx="2790825" cy="3238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行內樣式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BF1B69-273D-47A6-BF4E-861B9817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4" y="2799883"/>
            <a:ext cx="4858871" cy="3711181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4523F858-522E-4254-8D35-A85619BFD44E}"/>
              </a:ext>
            </a:extLst>
          </p:cNvPr>
          <p:cNvSpPr txBox="1">
            <a:spLocks/>
          </p:cNvSpPr>
          <p:nvPr/>
        </p:nvSpPr>
        <p:spPr>
          <a:xfrm>
            <a:off x="5952564" y="1107729"/>
            <a:ext cx="6033248" cy="1609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外部樣式是最常</a:t>
            </a:r>
            <a:r>
              <a:rPr lang="zh-TW" altLang="en-US" dirty="0">
                <a:cs typeface="王漢宗顏楷體"/>
                <a:sym typeface="王漢宗顏楷體"/>
              </a:rPr>
              <a:t>採取的方式。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當網站包含多個網頁時，可以將網頁的樣式表統一放在一個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檔案，然後在網頁中連結或匯入該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檔案。</a:t>
            </a:r>
            <a:endParaRPr lang="en-US" altLang="zh-TW" dirty="0">
              <a:cs typeface="王漢宗顏楷體"/>
              <a:sym typeface="王漢宗顏楷體"/>
            </a:endParaRPr>
          </a:p>
          <a:p>
            <a:r>
              <a:rPr lang="zh-TW" altLang="en-US" dirty="0">
                <a:cs typeface="王漢宗顏楷體"/>
                <a:sym typeface="王漢宗顏楷體"/>
              </a:rPr>
              <a:t>日後若要變更網頁的外觀，只要修改該</a:t>
            </a:r>
            <a:r>
              <a:rPr lang="en-US" altLang="zh-TW" dirty="0">
                <a:cs typeface="王漢宗顏楷體"/>
                <a:sym typeface="王漢宗顏楷體"/>
              </a:rPr>
              <a:t>CSS</a:t>
            </a:r>
            <a:r>
              <a:rPr lang="zh-TW" altLang="en-US" dirty="0">
                <a:cs typeface="王漢宗顏楷體"/>
                <a:sym typeface="王漢宗顏楷體"/>
              </a:rPr>
              <a:t>檔案即可，不必修改每個網頁。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A26462-2FCC-45D3-8620-874D53D7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76" y="3484773"/>
            <a:ext cx="4714424" cy="30172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BA94DF-1846-47A6-85B0-31810D6A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" y="2713103"/>
            <a:ext cx="4358271" cy="1253251"/>
          </a:xfrm>
          <a:prstGeom prst="rect">
            <a:avLst/>
          </a:prstGeom>
        </p:spPr>
      </p:pic>
      <p:sp>
        <p:nvSpPr>
          <p:cNvPr id="12" name="文字版面配置區 3">
            <a:extLst>
              <a:ext uri="{FF2B5EF4-FFF2-40B4-BE49-F238E27FC236}">
                <a16:creationId xmlns:a16="http://schemas.microsoft.com/office/drawing/2014/main" id="{7531B227-8725-4E06-B111-CF91FB0A4BF4}"/>
              </a:ext>
            </a:extLst>
          </p:cNvPr>
          <p:cNvSpPr txBox="1">
            <a:spLocks/>
          </p:cNvSpPr>
          <p:nvPr/>
        </p:nvSpPr>
        <p:spPr>
          <a:xfrm>
            <a:off x="2763498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外部樣式</a:t>
            </a:r>
          </a:p>
        </p:txBody>
      </p:sp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9A5A56EA-6285-495B-A9E5-FC6491EF4B63}"/>
              </a:ext>
            </a:extLst>
          </p:cNvPr>
          <p:cNvSpPr txBox="1">
            <a:spLocks/>
          </p:cNvSpPr>
          <p:nvPr/>
        </p:nvSpPr>
        <p:spPr>
          <a:xfrm>
            <a:off x="8518839" y="6511064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內部樣式</a:t>
            </a:r>
          </a:p>
        </p:txBody>
      </p:sp>
    </p:spTree>
    <p:extLst>
      <p:ext uri="{BB962C8B-B14F-4D97-AF65-F5344CB8AC3E}">
        <p14:creationId xmlns:p14="http://schemas.microsoft.com/office/powerpoint/2010/main" val="370113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響應式網頁設計（</a:t>
            </a:r>
            <a:r>
              <a:rPr lang="en-US" altLang="zh-TW" dirty="0"/>
              <a:t>RWD</a:t>
            </a:r>
            <a:r>
              <a:rPr lang="zh-TW" altLang="en-US" dirty="0"/>
              <a:t>）是指使用一個單一的網頁，通過</a:t>
            </a:r>
            <a:r>
              <a:rPr lang="en-US" altLang="zh-TW" dirty="0"/>
              <a:t>CSS</a:t>
            </a:r>
            <a:r>
              <a:rPr lang="zh-TW" altLang="en-US" dirty="0"/>
              <a:t>媒體查詢和自動調整布局來適應不同裝置的螢幕尺寸。其特點包括：	</a:t>
            </a:r>
          </a:p>
          <a:p>
            <a:r>
              <a:rPr lang="zh-TW" altLang="en-US" dirty="0"/>
              <a:t>網頁內容統一：所有裝置上使用同一份</a:t>
            </a:r>
            <a:r>
              <a:rPr lang="en-US" altLang="zh-TW" dirty="0"/>
              <a:t>HTML</a:t>
            </a:r>
            <a:r>
              <a:rPr lang="zh-TW" altLang="en-US" dirty="0"/>
              <a:t>文件，只需更新一次即可應用到所有裝置，減少維護成本。</a:t>
            </a:r>
          </a:p>
          <a:p>
            <a:r>
              <a:rPr lang="zh-TW" altLang="en-US" dirty="0"/>
              <a:t>網頁</a:t>
            </a:r>
            <a:r>
              <a:rPr lang="en-US" altLang="zh-TW" dirty="0"/>
              <a:t>URL</a:t>
            </a:r>
            <a:r>
              <a:rPr lang="zh-TW" altLang="en-US" dirty="0"/>
              <a:t>統一：不同裝置共用同一個</a:t>
            </a:r>
            <a:r>
              <a:rPr lang="en-US" altLang="zh-TW" dirty="0"/>
              <a:t>URL</a:t>
            </a:r>
            <a:r>
              <a:rPr lang="zh-TW" altLang="en-US" dirty="0"/>
              <a:t>，避免了重複網頁名稱。	</a:t>
            </a:r>
          </a:p>
          <a:p>
            <a:r>
              <a:rPr lang="zh-TW" altLang="en-US" dirty="0"/>
              <a:t>技術門檻低：主要依賴</a:t>
            </a:r>
            <a:r>
              <a:rPr lang="en-US" altLang="zh-TW" dirty="0"/>
              <a:t>HTML</a:t>
            </a:r>
            <a:r>
              <a:rPr lang="zh-TW" altLang="en-US" dirty="0"/>
              <a:t>和</a:t>
            </a:r>
            <a:r>
              <a:rPr lang="en-US" altLang="zh-TW" dirty="0"/>
              <a:t>CSS</a:t>
            </a:r>
            <a:r>
              <a:rPr lang="zh-TW" altLang="en-US" dirty="0"/>
              <a:t>，不需要額外的</a:t>
            </a:r>
            <a:r>
              <a:rPr lang="en-US" altLang="zh-TW" dirty="0"/>
              <a:t>JavaScript</a:t>
            </a:r>
            <a:r>
              <a:rPr lang="zh-TW" altLang="en-US" dirty="0"/>
              <a:t>或伺服器端程式。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BCA962-A785-4784-898E-2404F08A4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188D6A-2D12-410C-ABF0-2883844A8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7"/>
          <a:stretch/>
        </p:blipFill>
        <p:spPr bwMode="auto">
          <a:xfrm>
            <a:off x="6160792" y="3085085"/>
            <a:ext cx="5718108" cy="2496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DE56123-E203-4A4B-8CA0-BE0DA63BD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1342" y="3029621"/>
            <a:ext cx="5718108" cy="2607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19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AF5960-A322-4ED0-8E75-9D80E594F2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4"/>
            <a:ext cx="8926286" cy="2626159"/>
          </a:xfrm>
        </p:spPr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優點</a:t>
            </a:r>
          </a:p>
          <a:p>
            <a:pPr lvl="1"/>
            <a:r>
              <a:rPr lang="zh-TW" altLang="en-US" dirty="0"/>
              <a:t>瀏覽器會根據螢幕自動調整內容。    </a:t>
            </a:r>
          </a:p>
          <a:p>
            <a:pPr lvl="1"/>
            <a:r>
              <a:rPr lang="zh-TW" altLang="en-US" dirty="0"/>
              <a:t>維護簡單，因為只需管理一份網站。    </a:t>
            </a:r>
          </a:p>
          <a:p>
            <a:pPr lvl="1"/>
            <a:r>
              <a:rPr lang="zh-TW" altLang="en-US" dirty="0"/>
              <a:t>能夠節省伺服器資源與更新成本。</a:t>
            </a:r>
          </a:p>
          <a:p>
            <a:r>
              <a:rPr lang="en-US" altLang="zh-TW" dirty="0"/>
              <a:t>RWD</a:t>
            </a:r>
            <a:r>
              <a:rPr lang="zh-TW" altLang="en-US" dirty="0"/>
              <a:t>缺點</a:t>
            </a:r>
          </a:p>
          <a:p>
            <a:pPr lvl="1"/>
            <a:r>
              <a:rPr lang="zh-TW" altLang="en-US" dirty="0"/>
              <a:t>在舊版瀏覽器或不支持</a:t>
            </a:r>
            <a:r>
              <a:rPr lang="en-US" altLang="zh-TW" dirty="0"/>
              <a:t>HTML5</a:t>
            </a:r>
            <a:r>
              <a:rPr lang="zh-TW" altLang="en-US" dirty="0"/>
              <a:t>和</a:t>
            </a:r>
            <a:r>
              <a:rPr lang="en-US" altLang="zh-TW" dirty="0"/>
              <a:t>CSS3</a:t>
            </a:r>
            <a:r>
              <a:rPr lang="zh-TW" altLang="en-US" dirty="0"/>
              <a:t>的環境中，響應式網頁可能出現問題。    </a:t>
            </a:r>
          </a:p>
          <a:p>
            <a:pPr lvl="1"/>
            <a:r>
              <a:rPr lang="zh-TW" altLang="en-US" dirty="0"/>
              <a:t>設計與測試需要考慮不同的裝置尺寸與解析度</a:t>
            </a:r>
            <a:r>
              <a:rPr lang="en-US" altLang="zh-TW" dirty="0"/>
              <a:t>	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32F6B-07C3-4379-ACDF-9EA4B36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312CBD8-5D03-42A4-B0B0-24BD384F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2" y="3491394"/>
            <a:ext cx="6408514" cy="33666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362FD15-7BAD-48E2-8FAE-B4B4F34F1A54}"/>
              </a:ext>
            </a:extLst>
          </p:cNvPr>
          <p:cNvSpPr txBox="1">
            <a:spLocks/>
          </p:cNvSpPr>
          <p:nvPr/>
        </p:nvSpPr>
        <p:spPr>
          <a:xfrm>
            <a:off x="6770458" y="3625355"/>
            <a:ext cx="5240570" cy="276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【</a:t>
            </a:r>
            <a:r>
              <a:rPr lang="zh-TW" altLang="en-US" dirty="0"/>
              <a:t>響應式網頁設計的技術</a:t>
            </a:r>
            <a:r>
              <a:rPr lang="en-US" altLang="zh-TW" dirty="0"/>
              <a:t>】</a:t>
            </a:r>
            <a:endParaRPr lang="zh-TW" altLang="en-US" dirty="0"/>
          </a:p>
          <a:p>
            <a:r>
              <a:rPr lang="zh-TW" altLang="en-US" dirty="0"/>
              <a:t>媒體查詢：通過</a:t>
            </a:r>
            <a:r>
              <a:rPr lang="en-US" altLang="zh-TW" dirty="0"/>
              <a:t>CSS</a:t>
            </a:r>
            <a:r>
              <a:rPr lang="zh-TW" altLang="en-US" dirty="0"/>
              <a:t>的媒體查詢功能，可以根據裝置的寬度自動調整頁面布局。</a:t>
            </a:r>
          </a:p>
          <a:p>
            <a:r>
              <a:rPr lang="zh-TW" altLang="en-US" dirty="0"/>
              <a:t>流動圖片：使用百分比或自適應大小的圖片來隨著裝置的大小調整圖片的尺寸。</a:t>
            </a:r>
          </a:p>
          <a:p>
            <a:r>
              <a:rPr lang="zh-TW" altLang="en-US" dirty="0"/>
              <a:t>流動格線：使用彈性網格系統來確保內容的排版隨著螢幕大小變動。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95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媒體查詢是 </a:t>
            </a:r>
            <a:r>
              <a:rPr lang="en-US" altLang="zh-TW" dirty="0"/>
              <a:t>CSS </a:t>
            </a:r>
            <a:r>
              <a:rPr lang="zh-TW" altLang="en-US" dirty="0"/>
              <a:t>中用來根據設備特性（例如螢幕寬度、設備類型等）應用不同樣式的技術。</a:t>
            </a:r>
          </a:p>
          <a:p>
            <a:r>
              <a:rPr lang="zh-TW" altLang="en-US" dirty="0"/>
              <a:t>常用於實現響應式設計（</a:t>
            </a:r>
            <a:r>
              <a:rPr lang="en-US" altLang="zh-TW" dirty="0"/>
              <a:t>Responsive Design</a:t>
            </a:r>
            <a:r>
              <a:rPr lang="zh-TW" altLang="en-US" dirty="0"/>
              <a:t>），讓網頁在不同設備上都能良好顯示。</a:t>
            </a:r>
          </a:p>
          <a:p>
            <a:r>
              <a:rPr lang="zh-TW" altLang="en-US" dirty="0"/>
              <a:t>媒體類型：</a:t>
            </a:r>
          </a:p>
          <a:p>
            <a:pPr lvl="1"/>
            <a:r>
              <a:rPr lang="en-US" altLang="zh-TW" dirty="0"/>
              <a:t>all</a:t>
            </a:r>
            <a:r>
              <a:rPr lang="zh-TW" altLang="en-US" dirty="0"/>
              <a:t>：適用於所有設備（預設值）。</a:t>
            </a:r>
          </a:p>
          <a:p>
            <a:pPr lvl="1"/>
            <a:r>
              <a:rPr lang="en-US" altLang="zh-TW" dirty="0"/>
              <a:t>screen</a:t>
            </a:r>
            <a:r>
              <a:rPr lang="zh-TW" altLang="en-US" dirty="0"/>
              <a:t>：適用於螢幕設備（例如瀏覽器）。</a:t>
            </a:r>
          </a:p>
          <a:p>
            <a:pPr lvl="1"/>
            <a:r>
              <a:rPr lang="en-US" altLang="zh-TW" dirty="0"/>
              <a:t>print</a:t>
            </a:r>
            <a:r>
              <a:rPr lang="zh-TW" altLang="en-US" dirty="0"/>
              <a:t>：適用於列印設備（例如印表機或 </a:t>
            </a:r>
            <a:r>
              <a:rPr lang="en-US" altLang="zh-TW" dirty="0"/>
              <a:t>PDF</a:t>
            </a:r>
            <a:r>
              <a:rPr lang="zh-TW" altLang="en-US" dirty="0"/>
              <a:t>）。</a:t>
            </a:r>
          </a:p>
          <a:p>
            <a:r>
              <a:rPr lang="zh-TW" altLang="en-US" dirty="0"/>
              <a:t>媒體特性：例如 </a:t>
            </a:r>
            <a:r>
              <a:rPr lang="en-US" altLang="zh-TW" dirty="0"/>
              <a:t>width</a:t>
            </a:r>
            <a:r>
              <a:rPr lang="zh-TW" altLang="en-US" dirty="0"/>
              <a:t>（寬度）、</a:t>
            </a:r>
            <a:r>
              <a:rPr lang="en-US" altLang="zh-TW" dirty="0"/>
              <a:t>orientation</a:t>
            </a:r>
            <a:r>
              <a:rPr lang="zh-TW" altLang="en-US" dirty="0"/>
              <a:t>（方向）。</a:t>
            </a:r>
          </a:p>
          <a:p>
            <a:pPr lvl="1"/>
            <a:r>
              <a:rPr lang="en-US" altLang="zh-TW" dirty="0"/>
              <a:t>orientation</a:t>
            </a:r>
            <a:r>
              <a:rPr lang="zh-TW" altLang="en-US" dirty="0"/>
              <a:t>：螢幕方向（</a:t>
            </a:r>
            <a:r>
              <a:rPr lang="en-US" altLang="zh-TW" dirty="0"/>
              <a:t>portrait </a:t>
            </a:r>
            <a:r>
              <a:rPr lang="zh-TW" altLang="en-US" dirty="0"/>
              <a:t>直向，</a:t>
            </a:r>
            <a:r>
              <a:rPr lang="en-US" altLang="zh-TW" dirty="0"/>
              <a:t>landscape </a:t>
            </a:r>
            <a:r>
              <a:rPr lang="zh-TW" altLang="en-US" dirty="0"/>
              <a:t>橫向）。</a:t>
            </a:r>
          </a:p>
          <a:p>
            <a:pPr lvl="1"/>
            <a:r>
              <a:rPr lang="en-US" altLang="zh-TW" dirty="0"/>
              <a:t>min-width</a:t>
            </a:r>
            <a:r>
              <a:rPr lang="zh-TW" altLang="en-US" dirty="0"/>
              <a:t>：最小寬度。</a:t>
            </a:r>
          </a:p>
          <a:p>
            <a:pPr lvl="1"/>
            <a:r>
              <a:rPr lang="en-US" altLang="zh-TW" dirty="0"/>
              <a:t>max-width</a:t>
            </a:r>
            <a:r>
              <a:rPr lang="zh-TW" altLang="en-US" dirty="0"/>
              <a:t>：最大寬度。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A5C7D-94DB-4D8A-BF54-01B59014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09" y="3718775"/>
            <a:ext cx="5572125" cy="31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22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媒體查詢的使用方式：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&lt;link&gt; </a:t>
            </a:r>
            <a:r>
              <a:rPr lang="zh-TW" altLang="en-US" dirty="0"/>
              <a:t>元素中使用：根據媒體類型加載不同的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@import </a:t>
            </a:r>
            <a:r>
              <a:rPr lang="zh-TW" altLang="en-US" dirty="0"/>
              <a:t>中使用：根據媒體類型導入不同的 </a:t>
            </a:r>
            <a:r>
              <a:rPr lang="en-US" altLang="zh-TW" dirty="0"/>
              <a:t>CSS </a:t>
            </a:r>
            <a:r>
              <a:rPr lang="zh-TW" altLang="en-US" dirty="0"/>
              <a:t>文件。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@media </a:t>
            </a:r>
            <a:r>
              <a:rPr lang="zh-TW" altLang="en-US" dirty="0"/>
              <a:t>中使用：在 </a:t>
            </a:r>
            <a:r>
              <a:rPr lang="en-US" altLang="zh-TW" dirty="0"/>
              <a:t>CSS </a:t>
            </a:r>
            <a:r>
              <a:rPr lang="zh-TW" altLang="en-US" dirty="0"/>
              <a:t>文件中直接定義媒體查詢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A74877-EFBF-4C3E-8DD4-FB35A39E8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5C6E54-D12D-4659-A3E4-B166FC07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7785"/>
            <a:ext cx="7278116" cy="7525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51530B-2231-49A2-B954-2BDF4A01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86036"/>
            <a:ext cx="3938830" cy="7525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11B926-CA32-4148-9813-3D073AC4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151376"/>
            <a:ext cx="380100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1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11CE1C-EE67-413C-97D2-B205DE693D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media query</a:t>
            </a:r>
            <a:r>
              <a:rPr lang="zh-TW" altLang="en-US" dirty="0"/>
              <a:t>：檔案</a:t>
            </a:r>
            <a:r>
              <a:rPr lang="en-US" altLang="zh-TW" dirty="0"/>
              <a:t>Media_Quera.html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4542B0-2C91-454E-B906-005DCC77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媒體查詢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B81B71-F70C-4622-9753-7FE46894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8574"/>
            <a:ext cx="4514850" cy="53651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3FA9C08-7A0C-4B55-B170-0E321C3E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97" y="1378574"/>
            <a:ext cx="4604453" cy="53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814640"/>
          </a:xfrm>
        </p:spPr>
        <p:txBody>
          <a:bodyPr/>
          <a:lstStyle/>
          <a:p>
            <a:r>
              <a:rPr lang="zh-TW" altLang="en-US" dirty="0"/>
              <a:t>選擇器</a:t>
            </a:r>
            <a:r>
              <a:rPr lang="en-US" altLang="zh-TW" dirty="0"/>
              <a:t>(selector)</a:t>
            </a:r>
            <a:r>
              <a:rPr lang="zh-TW" altLang="en-US" dirty="0"/>
              <a:t>：用來設定要套用規則的對象，範例如</a:t>
            </a:r>
            <a:r>
              <a:rPr lang="en-US" altLang="zh-TW" dirty="0"/>
              <a:t>`body`</a:t>
            </a:r>
            <a:r>
              <a:rPr lang="zh-TW" altLang="en-US" dirty="0"/>
              <a:t>、</a:t>
            </a:r>
            <a:r>
              <a:rPr lang="en-US" altLang="zh-TW" dirty="0"/>
              <a:t>`h1`</a:t>
            </a:r>
            <a:r>
              <a:rPr lang="zh-TW" altLang="en-US" dirty="0"/>
              <a:t>等元素。</a:t>
            </a:r>
          </a:p>
          <a:p>
            <a:r>
              <a:rPr lang="zh-TW" altLang="en-US" dirty="0"/>
              <a:t>宣告</a:t>
            </a:r>
            <a:r>
              <a:rPr lang="en-US" altLang="zh-TW" dirty="0"/>
              <a:t>(declaration)</a:t>
            </a:r>
            <a:r>
              <a:rPr lang="zh-TW" altLang="en-US" dirty="0"/>
              <a:t>：用來描述選擇器應套用的樣式。每個宣告包含屬性</a:t>
            </a:r>
            <a:r>
              <a:rPr lang="en-US" altLang="zh-TW" dirty="0"/>
              <a:t>(property)</a:t>
            </a:r>
            <a:r>
              <a:rPr lang="zh-TW" altLang="en-US" dirty="0"/>
              <a:t>和其值</a:t>
            </a:r>
            <a:r>
              <a:rPr lang="en-US" altLang="zh-TW" dirty="0"/>
              <a:t>(value)</a:t>
            </a:r>
            <a:r>
              <a:rPr lang="zh-TW" altLang="en-US" dirty="0"/>
              <a:t>，如</a:t>
            </a:r>
            <a:r>
              <a:rPr lang="en-US" altLang="zh-TW" dirty="0"/>
              <a:t>`color: white`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註解符號為</a:t>
            </a:r>
            <a:r>
              <a:rPr lang="en-US" altLang="zh-TW" dirty="0"/>
              <a:t>/* */</a:t>
            </a:r>
            <a:r>
              <a:rPr lang="zh-TW" altLang="en-US" dirty="0"/>
              <a:t>：不同於</a:t>
            </a:r>
            <a:r>
              <a:rPr lang="en-US" altLang="zh-TW" dirty="0"/>
              <a:t>HTML</a:t>
            </a:r>
            <a:r>
              <a:rPr lang="zh-TW" altLang="en-US" dirty="0"/>
              <a:t>中的</a:t>
            </a:r>
            <a:r>
              <a:rPr lang="en-US" altLang="zh-TW" dirty="0"/>
              <a:t>&lt;!-- --&gt;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合併相同規則：如果多個選擇器具有相同的規則，可以將它們合併，讓程式碼更簡潔。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CSS</a:t>
            </a:r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語法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322637-46B1-432A-A54E-887307DE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5" y="2506041"/>
            <a:ext cx="5601683" cy="3230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1CE43-C70B-4436-A73D-687A5788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56" y="2523971"/>
            <a:ext cx="3499205" cy="3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075459" cy="1662239"/>
          </a:xfrm>
        </p:spPr>
        <p:txBody>
          <a:bodyPr/>
          <a:lstStyle/>
          <a:p>
            <a:r>
              <a:rPr lang="zh-TW" altLang="en-US" dirty="0"/>
              <a:t>萬用選擇器</a:t>
            </a:r>
            <a:r>
              <a:rPr lang="en-US" altLang="zh-TW" dirty="0"/>
              <a:t>(Universal Selector)</a:t>
            </a:r>
            <a:r>
              <a:rPr lang="zh-TW" altLang="en-US" dirty="0"/>
              <a:t>：用來選擇</a:t>
            </a:r>
            <a:r>
              <a:rPr lang="en-US" altLang="zh-TW" dirty="0"/>
              <a:t>HTML</a:t>
            </a:r>
            <a:r>
              <a:rPr lang="zh-TW" altLang="en-US" dirty="0"/>
              <a:t>文件中所有元素，並套用相同規則。適用於初始設定或全局樣式。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類型選擇器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(Type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元素類型，應用規則。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(Class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屬性套用規則，適用於多個元素。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選擇器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(ID Selector)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：針對指定的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屬性套用規則，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在文件中必須唯一。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選擇器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(Selector)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7AFF16-BA64-4A2C-B47C-CBDD7FC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3" y="2635624"/>
            <a:ext cx="3862007" cy="1809811"/>
          </a:xfrm>
          <a:prstGeom prst="rect">
            <a:avLst/>
          </a:prstGeom>
        </p:spPr>
      </p:pic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5CF22172-BAF8-4C16-98A0-BB42493ABC68}"/>
              </a:ext>
            </a:extLst>
          </p:cNvPr>
          <p:cNvSpPr txBox="1">
            <a:spLocks/>
          </p:cNvSpPr>
          <p:nvPr/>
        </p:nvSpPr>
        <p:spPr>
          <a:xfrm>
            <a:off x="620932" y="4445435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Universal Selector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CB2D00-64D8-4745-BC43-53596F7C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" y="4769285"/>
            <a:ext cx="3862007" cy="1710471"/>
          </a:xfrm>
          <a:prstGeom prst="rect">
            <a:avLst/>
          </a:prstGeom>
        </p:spPr>
      </p:pic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6AEA8E17-DC2E-4E6A-A093-36A4E69B7127}"/>
              </a:ext>
            </a:extLst>
          </p:cNvPr>
          <p:cNvSpPr txBox="1">
            <a:spLocks/>
          </p:cNvSpPr>
          <p:nvPr/>
        </p:nvSpPr>
        <p:spPr>
          <a:xfrm>
            <a:off x="734595" y="6534150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ID Selector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11A838-D270-4995-80FC-FA6E4C6C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b="5854"/>
          <a:stretch/>
        </p:blipFill>
        <p:spPr>
          <a:xfrm>
            <a:off x="8247102" y="2626493"/>
            <a:ext cx="3935524" cy="279004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57F5B6-ACC1-4329-96B8-C2629B30D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32" r="5410" b="4382"/>
          <a:stretch/>
        </p:blipFill>
        <p:spPr>
          <a:xfrm>
            <a:off x="4027793" y="2635624"/>
            <a:ext cx="4159597" cy="3126547"/>
          </a:xfrm>
          <a:prstGeom prst="rect">
            <a:avLst/>
          </a:prstGeom>
        </p:spPr>
      </p:pic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D8E158CA-A6C1-442E-A88E-54DE53875E28}"/>
              </a:ext>
            </a:extLst>
          </p:cNvPr>
          <p:cNvSpPr txBox="1">
            <a:spLocks/>
          </p:cNvSpPr>
          <p:nvPr/>
        </p:nvSpPr>
        <p:spPr>
          <a:xfrm>
            <a:off x="4642316" y="5762171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 Selector</a:t>
            </a:r>
            <a:endParaRPr lang="zh-TW" altLang="en-US" dirty="0"/>
          </a:p>
        </p:txBody>
      </p:sp>
      <p:sp>
        <p:nvSpPr>
          <p:cNvPr id="17" name="文字版面配置區 3">
            <a:extLst>
              <a:ext uri="{FF2B5EF4-FFF2-40B4-BE49-F238E27FC236}">
                <a16:creationId xmlns:a16="http://schemas.microsoft.com/office/drawing/2014/main" id="{AB8B94E9-9085-4DA8-B975-32ED23C9391D}"/>
              </a:ext>
            </a:extLst>
          </p:cNvPr>
          <p:cNvSpPr txBox="1">
            <a:spLocks/>
          </p:cNvSpPr>
          <p:nvPr/>
        </p:nvSpPr>
        <p:spPr>
          <a:xfrm>
            <a:off x="8819451" y="5433663"/>
            <a:ext cx="2790825" cy="323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Type Selector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77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/>
              <a:t>虛擬元素</a:t>
            </a:r>
            <a:r>
              <a:rPr lang="en-US" altLang="zh-TW" dirty="0"/>
              <a:t>(pseudo-element) </a:t>
            </a:r>
            <a:r>
              <a:rPr lang="zh-TW" altLang="en-US" dirty="0"/>
              <a:t>是</a:t>
            </a:r>
            <a:r>
              <a:rPr lang="en-US" altLang="zh-TW" dirty="0"/>
              <a:t>CSS</a:t>
            </a:r>
            <a:r>
              <a:rPr lang="zh-TW" altLang="en-US" dirty="0"/>
              <a:t>中用來針對特定元素內某部分應用樣式的一種方式。</a:t>
            </a:r>
            <a:endParaRPr lang="en-US" altLang="zh-TW" dirty="0"/>
          </a:p>
          <a:p>
            <a:r>
              <a:rPr lang="zh-TW" altLang="en-US" dirty="0"/>
              <a:t>它們不是實際的 </a:t>
            </a:r>
            <a:r>
              <a:rPr lang="en-US" altLang="zh-TW" dirty="0"/>
              <a:t>HTML </a:t>
            </a:r>
            <a:r>
              <a:rPr lang="zh-TW" altLang="en-US" dirty="0"/>
              <a:t>元素，而是由 </a:t>
            </a:r>
            <a:r>
              <a:rPr lang="en-US" altLang="zh-TW" dirty="0"/>
              <a:t>CSS </a:t>
            </a:r>
            <a:r>
              <a:rPr lang="zh-TW" altLang="en-US" dirty="0"/>
              <a:t>生成的「虛擬」內容。</a:t>
            </a:r>
            <a:endParaRPr lang="en-US" altLang="zh-TW" dirty="0"/>
          </a:p>
          <a:p>
            <a:r>
              <a:rPr lang="zh-TW" altLang="en-US" dirty="0"/>
              <a:t>常見的虛擬元素有以下幾種：</a:t>
            </a:r>
          </a:p>
          <a:p>
            <a:pPr lvl="1"/>
            <a:r>
              <a:rPr lang="en-US" altLang="zh-TW" dirty="0"/>
              <a:t>`::first-letter`</a:t>
            </a:r>
            <a:r>
              <a:rPr lang="zh-TW" altLang="en-US" dirty="0"/>
              <a:t>：用來選擇元素的第一個字母。	</a:t>
            </a:r>
          </a:p>
          <a:p>
            <a:pPr lvl="1"/>
            <a:r>
              <a:rPr lang="en-US" altLang="zh-TW" dirty="0"/>
              <a:t>`::first-line`</a:t>
            </a:r>
            <a:r>
              <a:rPr lang="zh-TW" altLang="en-US" dirty="0"/>
              <a:t>：用來選擇元素的第一行文字。	</a:t>
            </a:r>
          </a:p>
          <a:p>
            <a:pPr lvl="1"/>
            <a:r>
              <a:rPr lang="en-US" altLang="zh-TW" dirty="0"/>
              <a:t>`::before`</a:t>
            </a:r>
            <a:r>
              <a:rPr lang="zh-TW" altLang="en-US" dirty="0"/>
              <a:t>：在元素內容的前面插入內容。	</a:t>
            </a:r>
          </a:p>
          <a:p>
            <a:pPr lvl="1"/>
            <a:r>
              <a:rPr lang="en-US" altLang="zh-TW" dirty="0"/>
              <a:t>`::after`</a:t>
            </a:r>
            <a:r>
              <a:rPr lang="zh-TW" altLang="en-US" dirty="0"/>
              <a:t>：在元素內容的後面插入內容。	</a:t>
            </a:r>
          </a:p>
          <a:p>
            <a:pPr lvl="1"/>
            <a:r>
              <a:rPr lang="en-US" altLang="zh-TW" dirty="0"/>
              <a:t>`::selection`</a:t>
            </a:r>
            <a:r>
              <a:rPr lang="zh-TW" altLang="en-US" dirty="0"/>
              <a:t>：用來選擇使用者選取的文字部分。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A7157-0720-4AF4-9005-FDD7AC64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30" y="4149701"/>
            <a:ext cx="9247935" cy="1552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07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037CDE-DEDA-40EB-8E0B-5381D22132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973385"/>
            <a:ext cx="12120282" cy="340139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pseudo-element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Pseudo_Element.html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352C78-AFD4-4EF6-A21D-3CDEFC4B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078"/>
            <a:ext cx="10556732" cy="1008650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虛擬元素</a:t>
            </a:r>
            <a:r>
              <a:rPr lang="en-US" altLang="zh-TW" sz="6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(pseudo-element)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A8135-3D42-4525-8EB7-4A41EF8B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" y="1306583"/>
            <a:ext cx="4315167" cy="41586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7C8286-4E11-438C-BDC6-3BE953E9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973385"/>
            <a:ext cx="3822435" cy="46245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975B653-9A71-408C-B07F-A19E3050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7" y="5436057"/>
            <a:ext cx="8458813" cy="12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3985</Words>
  <Application>Microsoft Office PowerPoint</Application>
  <PresentationFormat>寬螢幕</PresentationFormat>
  <Paragraphs>347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標楷體</vt:lpstr>
      <vt:lpstr>Arial</vt:lpstr>
      <vt:lpstr>Calibri</vt:lpstr>
      <vt:lpstr>Times New Roman</vt:lpstr>
      <vt:lpstr>Wingdings</vt:lpstr>
      <vt:lpstr>Office 佈景主題</vt:lpstr>
      <vt:lpstr>PowerPoint 簡報</vt:lpstr>
      <vt:lpstr>Note</vt:lpstr>
      <vt:lpstr>CSS介紹</vt:lpstr>
      <vt:lpstr>CSS介紹</vt:lpstr>
      <vt:lpstr>在HTML中套用CSS</vt:lpstr>
      <vt:lpstr>CSS語法</vt:lpstr>
      <vt:lpstr>選擇器(Selector)</vt:lpstr>
      <vt:lpstr>虛擬元素(pseudo-element)</vt:lpstr>
      <vt:lpstr>虛擬元素(pseudo-element)</vt:lpstr>
      <vt:lpstr>虛擬類別 (Pseudo-class)</vt:lpstr>
      <vt:lpstr>虛擬類別 (Pseudo-class)</vt:lpstr>
      <vt:lpstr>!important</vt:lpstr>
      <vt:lpstr>色彩屬性</vt:lpstr>
      <vt:lpstr>尺寸單位</vt:lpstr>
      <vt:lpstr>字形屬性(font)</vt:lpstr>
      <vt:lpstr>文字屬性(text)</vt:lpstr>
      <vt:lpstr>文字屬性(text)</vt:lpstr>
      <vt:lpstr>清單屬性</vt:lpstr>
      <vt:lpstr>Box Model</vt:lpstr>
      <vt:lpstr>寬度與高度屬性</vt:lpstr>
      <vt:lpstr>寬度與高度屬性</vt:lpstr>
      <vt:lpstr>定位方式</vt:lpstr>
      <vt:lpstr>定位方式：position</vt:lpstr>
      <vt:lpstr>定位方式：position</vt:lpstr>
      <vt:lpstr>定位方式：position</vt:lpstr>
      <vt:lpstr>定位方式：position</vt:lpstr>
      <vt:lpstr>定位方式：position</vt:lpstr>
      <vt:lpstr>文繞圖(float)</vt:lpstr>
      <vt:lpstr>可見(visibility)</vt:lpstr>
      <vt:lpstr>陰影(box-shadow)</vt:lpstr>
      <vt:lpstr>背景屬性</vt:lpstr>
      <vt:lpstr>背景屬性</vt:lpstr>
      <vt:lpstr>漸層屬性</vt:lpstr>
      <vt:lpstr>濾鏡屬性</vt:lpstr>
      <vt:lpstr>表格屬性</vt:lpstr>
      <vt:lpstr>表格屬性</vt:lpstr>
      <vt:lpstr>flexbox</vt:lpstr>
      <vt:lpstr>flexbox</vt:lpstr>
      <vt:lpstr>flexbox</vt:lpstr>
      <vt:lpstr>flexbox</vt:lpstr>
      <vt:lpstr>flexbox</vt:lpstr>
      <vt:lpstr>flexbox</vt:lpstr>
      <vt:lpstr>grid</vt:lpstr>
      <vt:lpstr>grid</vt:lpstr>
      <vt:lpstr>grid</vt:lpstr>
      <vt:lpstr>grid</vt:lpstr>
      <vt:lpstr>grid</vt:lpstr>
      <vt:lpstr>grid</vt:lpstr>
      <vt:lpstr>RWD</vt:lpstr>
      <vt:lpstr>RWD</vt:lpstr>
      <vt:lpstr>RWD</vt:lpstr>
      <vt:lpstr>媒體查詢</vt:lpstr>
      <vt:lpstr>媒體查詢</vt:lpstr>
      <vt:lpstr>媒體查詢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維誠 陳</dc:creator>
  <cp:lastModifiedBy>維誠 陳</cp:lastModifiedBy>
  <cp:revision>136</cp:revision>
  <dcterms:created xsi:type="dcterms:W3CDTF">2025-01-25T05:26:28Z</dcterms:created>
  <dcterms:modified xsi:type="dcterms:W3CDTF">2025-02-08T10:11:55Z</dcterms:modified>
</cp:coreProperties>
</file>